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7" r:id="rId2"/>
    <p:sldId id="258" r:id="rId3"/>
    <p:sldId id="259" r:id="rId4"/>
    <p:sldId id="260" r:id="rId5"/>
    <p:sldId id="261" r:id="rId6"/>
    <p:sldId id="262" r:id="rId7"/>
    <p:sldId id="263" r:id="rId8"/>
    <p:sldId id="264" r:id="rId9"/>
    <p:sldId id="265" r:id="rId10"/>
    <p:sldId id="322" r:id="rId11"/>
    <p:sldId id="266" r:id="rId12"/>
    <p:sldId id="323" r:id="rId13"/>
    <p:sldId id="267" r:id="rId14"/>
    <p:sldId id="324" r:id="rId15"/>
    <p:sldId id="268" r:id="rId16"/>
    <p:sldId id="325" r:id="rId17"/>
    <p:sldId id="269" r:id="rId18"/>
    <p:sldId id="326"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33CB2A-1702-4C1D-9CC4-8D472D39F19E}" type="slidenum">
              <a:rPr lang="en-US" smtClean="0"/>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05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351CED-465B-40B5-ADCE-957C918F227B}"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4159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9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63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146041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084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1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23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41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18835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351CED-465B-40B5-ADCE-957C918F227B}"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16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E351CED-465B-40B5-ADCE-957C918F227B}"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2447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E351CED-465B-40B5-ADCE-957C918F227B}"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3CB2A-1702-4C1D-9CC4-8D472D39F19E}" type="slidenum">
              <a:rPr lang="en-US" smtClean="0"/>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78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351CED-465B-40B5-ADCE-957C918F227B}"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3CB2A-1702-4C1D-9CC4-8D472D39F19E}"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48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51CED-465B-40B5-ADCE-957C918F227B}"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106644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351CED-465B-40B5-ADCE-957C918F227B}"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01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351CED-465B-40B5-ADCE-957C918F227B}"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‹Nº›</a:t>
            </a:fld>
            <a:endParaRPr lang="en-US"/>
          </a:p>
        </p:txBody>
      </p:sp>
    </p:spTree>
    <p:extLst>
      <p:ext uri="{BB962C8B-B14F-4D97-AF65-F5344CB8AC3E}">
        <p14:creationId xmlns:p14="http://schemas.microsoft.com/office/powerpoint/2010/main" val="66684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351CED-465B-40B5-ADCE-957C918F227B}" type="datetimeFigureOut">
              <a:rPr lang="en-US" smtClean="0"/>
              <a:t>10/16/2024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33CB2A-1702-4C1D-9CC4-8D472D39F19E}" type="slidenum">
              <a:rPr lang="en-US" smtClean="0"/>
              <a:t>‹Nº›</a:t>
            </a:fld>
            <a:endParaRPr lang="en-US"/>
          </a:p>
        </p:txBody>
      </p:sp>
    </p:spTree>
    <p:extLst>
      <p:ext uri="{BB962C8B-B14F-4D97-AF65-F5344CB8AC3E}">
        <p14:creationId xmlns:p14="http://schemas.microsoft.com/office/powerpoint/2010/main" val="2598841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6D2C62-1C2E-73B3-B80D-11FE5D191DDB}"/>
              </a:ext>
            </a:extLst>
          </p:cNvPr>
          <p:cNvPicPr>
            <a:picLocks noChangeAspect="1"/>
          </p:cNvPicPr>
          <p:nvPr/>
        </p:nvPicPr>
        <p:blipFill>
          <a:blip r:embed="rId2"/>
          <a:stretch>
            <a:fillRect/>
          </a:stretch>
        </p:blipFill>
        <p:spPr>
          <a:xfrm>
            <a:off x="9454760" y="602185"/>
            <a:ext cx="1901551" cy="1906317"/>
          </a:xfrm>
          <a:prstGeom prst="rect">
            <a:avLst/>
          </a:prstGeom>
        </p:spPr>
      </p:pic>
      <p:sp>
        <p:nvSpPr>
          <p:cNvPr id="3" name="CuadroTexto 2">
            <a:extLst>
              <a:ext uri="{FF2B5EF4-FFF2-40B4-BE49-F238E27FC236}">
                <a16:creationId xmlns:a16="http://schemas.microsoft.com/office/drawing/2014/main" id="{32F9003E-B728-1443-EC26-0381D6DDF8F1}"/>
              </a:ext>
            </a:extLst>
          </p:cNvPr>
          <p:cNvSpPr txBox="1"/>
          <p:nvPr/>
        </p:nvSpPr>
        <p:spPr>
          <a:xfrm>
            <a:off x="835689" y="1627377"/>
            <a:ext cx="4650524" cy="3639289"/>
          </a:xfrm>
          <a:prstGeom prst="rect">
            <a:avLst/>
          </a:prstGeom>
        </p:spPr>
        <p:txBody>
          <a:bodyPr vert="horz" lIns="91440" tIns="45720" rIns="91440" bIns="45720" rtlCol="0" anchor="ctr">
            <a:noAutofit/>
          </a:bodyPr>
          <a:lstStyle/>
          <a:p>
            <a:pPr indent="-228600" algn="ctr"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4400" cap="all" dirty="0">
                <a:solidFill>
                  <a:schemeClr val="tx2"/>
                </a:solidFill>
                <a:effectLst/>
              </a:rPr>
              <a:t>MATRIZ </a:t>
            </a:r>
            <a:r>
              <a:rPr lang="en-US" sz="4400" cap="all" dirty="0" err="1">
                <a:solidFill>
                  <a:schemeClr val="tx2"/>
                </a:solidFill>
                <a:effectLst/>
              </a:rPr>
              <a:t>Sistematizada</a:t>
            </a:r>
            <a:r>
              <a:rPr lang="en-US" sz="4400" cap="all" dirty="0">
                <a:solidFill>
                  <a:schemeClr val="tx2"/>
                </a:solidFill>
                <a:effectLst/>
              </a:rPr>
              <a:t> del </a:t>
            </a:r>
            <a:r>
              <a:rPr lang="en-US" sz="4400" cap="all" dirty="0" err="1">
                <a:solidFill>
                  <a:schemeClr val="tx2"/>
                </a:solidFill>
                <a:effectLst/>
              </a:rPr>
              <a:t>presupuesto</a:t>
            </a:r>
            <a:r>
              <a:rPr lang="en-US" sz="4400" cap="all" dirty="0">
                <a:solidFill>
                  <a:schemeClr val="tx2"/>
                </a:solidFill>
                <a:effectLst/>
              </a:rPr>
              <a:t> </a:t>
            </a:r>
            <a:r>
              <a:rPr lang="en-US" sz="4400" cap="all" dirty="0" err="1">
                <a:solidFill>
                  <a:schemeClr val="tx2"/>
                </a:solidFill>
                <a:effectLst/>
              </a:rPr>
              <a:t>participativo</a:t>
            </a:r>
            <a:r>
              <a:rPr lang="en-US" sz="4400" cap="all" dirty="0">
                <a:solidFill>
                  <a:schemeClr val="tx2"/>
                </a:solidFill>
                <a:effectLst/>
              </a:rPr>
              <a:t> </a:t>
            </a:r>
            <a:r>
              <a:rPr lang="en-US" sz="4400" cap="all" dirty="0" err="1">
                <a:solidFill>
                  <a:schemeClr val="tx2"/>
                </a:solidFill>
                <a:effectLst/>
              </a:rPr>
              <a:t>periodo</a:t>
            </a:r>
            <a:r>
              <a:rPr lang="en-US" sz="4400" cap="all" dirty="0">
                <a:solidFill>
                  <a:schemeClr val="tx2"/>
                </a:solidFill>
                <a:effectLst/>
              </a:rPr>
              <a:t> 2025 </a:t>
            </a:r>
            <a:endParaRPr lang="en-US" sz="4400" dirty="0">
              <a:solidFill>
                <a:schemeClr val="tx2"/>
              </a:solidFill>
            </a:endParaRPr>
          </a:p>
        </p:txBody>
      </p:sp>
      <p:pic>
        <p:nvPicPr>
          <p:cNvPr id="5" name="Imagen 4">
            <a:extLst>
              <a:ext uri="{FF2B5EF4-FFF2-40B4-BE49-F238E27FC236}">
                <a16:creationId xmlns:a16="http://schemas.microsoft.com/office/drawing/2014/main" id="{EBB51608-A115-655A-2B2B-8A45C441C4F9}"/>
              </a:ext>
            </a:extLst>
          </p:cNvPr>
          <p:cNvPicPr>
            <a:picLocks noChangeAspect="1"/>
          </p:cNvPicPr>
          <p:nvPr/>
        </p:nvPicPr>
        <p:blipFill>
          <a:blip r:embed="rId3"/>
          <a:stretch>
            <a:fillRect/>
          </a:stretch>
        </p:blipFill>
        <p:spPr>
          <a:xfrm>
            <a:off x="6705789" y="2658742"/>
            <a:ext cx="3774960" cy="1745919"/>
          </a:xfrm>
          <a:prstGeom prst="rect">
            <a:avLst/>
          </a:prstGeom>
        </p:spPr>
      </p:pic>
      <p:pic>
        <p:nvPicPr>
          <p:cNvPr id="6" name="Imagen 5">
            <a:extLst>
              <a:ext uri="{FF2B5EF4-FFF2-40B4-BE49-F238E27FC236}">
                <a16:creationId xmlns:a16="http://schemas.microsoft.com/office/drawing/2014/main" id="{8672CC84-BA6E-84B3-3D4D-0E494C5E4974}"/>
              </a:ext>
            </a:extLst>
          </p:cNvPr>
          <p:cNvPicPr>
            <a:picLocks noChangeAspect="1"/>
          </p:cNvPicPr>
          <p:nvPr/>
        </p:nvPicPr>
        <p:blipFill>
          <a:blip r:embed="rId4"/>
          <a:stretch>
            <a:fillRect/>
          </a:stretch>
        </p:blipFill>
        <p:spPr>
          <a:xfrm>
            <a:off x="6743208" y="4926367"/>
            <a:ext cx="3774960" cy="1123050"/>
          </a:xfrm>
          <a:prstGeom prst="rect">
            <a:avLst/>
          </a:prstGeom>
        </p:spPr>
      </p:pic>
    </p:spTree>
    <p:extLst>
      <p:ext uri="{BB962C8B-B14F-4D97-AF65-F5344CB8AC3E}">
        <p14:creationId xmlns:p14="http://schemas.microsoft.com/office/powerpoint/2010/main" val="255178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BARRADA TAMAYENSE: UNA ALEGRE REALIDAD">
            <a:extLst>
              <a:ext uri="{FF2B5EF4-FFF2-40B4-BE49-F238E27FC236}">
                <a16:creationId xmlns:a16="http://schemas.microsoft.com/office/drawing/2014/main" id="{F8AF85FA-4473-80A4-7E85-D7E5AE50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77" r="22663" b="-1"/>
          <a:stretch/>
        </p:blipFill>
        <p:spPr bwMode="auto">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0D0F793-F0AD-A7F0-A3BF-1F39F002295F}"/>
              </a:ext>
            </a:extLst>
          </p:cNvPr>
          <p:cNvPicPr>
            <a:picLocks noChangeAspect="1"/>
          </p:cNvPicPr>
          <p:nvPr/>
        </p:nvPicPr>
        <p:blipFill>
          <a:blip r:embed="rId3"/>
          <a:srcRect l="9526" r="19448" b="4"/>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7" name="Marcador de contenido 6">
            <a:extLst>
              <a:ext uri="{FF2B5EF4-FFF2-40B4-BE49-F238E27FC236}">
                <a16:creationId xmlns:a16="http://schemas.microsoft.com/office/drawing/2014/main" id="{5F7BA971-3E73-9784-BC06-9BF335DD5BA7}"/>
              </a:ext>
            </a:extLst>
          </p:cNvPr>
          <p:cNvPicPr>
            <a:picLocks noChangeAspect="1"/>
          </p:cNvPicPr>
          <p:nvPr/>
        </p:nvPicPr>
        <p:blipFill>
          <a:blip r:embed="rId4"/>
          <a:srcRect l="29856" r="17790" b="-1"/>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8" name="Picture 6" descr="Slika može predstavljati 5 osoba i tekst">
            <a:extLst>
              <a:ext uri="{FF2B5EF4-FFF2-40B4-BE49-F238E27FC236}">
                <a16:creationId xmlns:a16="http://schemas.microsoft.com/office/drawing/2014/main" id="{3EC3E23F-CF06-AEDC-5805-89C35C642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981" r="37349" b="3"/>
          <a:stretch/>
        </p:blipFill>
        <p:spPr bwMode="auto">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a:noFill/>
          <a:extLst>
            <a:ext uri="{909E8E84-426E-40DD-AFC4-6F175D3DCCD1}">
              <a14:hiddenFill xmlns:a14="http://schemas.microsoft.com/office/drawing/2010/main">
                <a:solidFill>
                  <a:srgbClr val="FFFFFF"/>
                </a:solidFill>
              </a14:hiddenFill>
            </a:ext>
          </a:extLst>
        </p:spPr>
      </p:pic>
      <p:sp>
        <p:nvSpPr>
          <p:cNvPr id="6177" name="Content Placeholder 6160">
            <a:extLst>
              <a:ext uri="{FF2B5EF4-FFF2-40B4-BE49-F238E27FC236}">
                <a16:creationId xmlns:a16="http://schemas.microsoft.com/office/drawing/2014/main" id="{51D40FAC-09A2-BBAE-E107-EC8E3C50CEA8}"/>
              </a:ext>
            </a:extLst>
          </p:cNvPr>
          <p:cNvSpPr>
            <a:spLocks noGrp="1"/>
          </p:cNvSpPr>
          <p:nvPr>
            <p:ph idx="1"/>
          </p:nvPr>
        </p:nvSpPr>
        <p:spPr>
          <a:xfrm>
            <a:off x="5664201" y="4766266"/>
            <a:ext cx="5692774" cy="1080000"/>
          </a:xfrm>
        </p:spPr>
        <p:txBody>
          <a:bodyPr>
            <a:normAutofit/>
          </a:bodyPr>
          <a:lstStyle/>
          <a:p>
            <a:r>
              <a:rPr lang="en-US" sz="2400" dirty="0">
                <a:solidFill>
                  <a:schemeClr val="tx1">
                    <a:alpha val="80000"/>
                  </a:schemeClr>
                </a:solidFill>
              </a:rPr>
              <a:t>PROPUESTA COMPONENTE BIOFISICO </a:t>
            </a:r>
          </a:p>
        </p:txBody>
      </p:sp>
    </p:spTree>
    <p:extLst>
      <p:ext uri="{BB962C8B-B14F-4D97-AF65-F5344CB8AC3E}">
        <p14:creationId xmlns:p14="http://schemas.microsoft.com/office/powerpoint/2010/main" val="178671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D8B1C8-71F3-6472-06B9-5058348332DE}"/>
              </a:ext>
            </a:extLst>
          </p:cNvPr>
          <p:cNvSpPr txBox="1"/>
          <p:nvPr/>
        </p:nvSpPr>
        <p:spPr>
          <a:xfrm>
            <a:off x="3041855" y="683890"/>
            <a:ext cx="6113206" cy="5490221"/>
          </a:xfrm>
          <a:prstGeom prst="rect">
            <a:avLst/>
          </a:prstGeom>
          <a:noFill/>
        </p:spPr>
        <p:txBody>
          <a:bodyPr wrap="square">
            <a:spAutoFit/>
          </a:bodyPr>
          <a:lstStyle/>
          <a:p>
            <a:pPr indent="457200" algn="l">
              <a:lnSpc>
                <a:spcPct val="150000"/>
              </a:lnSpc>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1. Biofísico</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"José Luis Tamayo Limpio"</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Fumigación y mingas para la limpieza de montes y eliminación de basura.</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"Red de Saneamiento Activa"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Instalación y mantenimiento de cajas de alcantarillas para evitar reboces de aguas servidas.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"Ecos de la Tierra"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Capacitación y concienciación sobre problemas forestales, arborización y creación de huertos familiares.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"Albarrada Revitalizada"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Recuperación de la albarrada regenerada como elemento ambiental y cultural.</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5229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C7BBD-E0B8-BF8A-F495-8DFA4354ECD3}"/>
              </a:ext>
            </a:extLst>
          </p:cNvPr>
          <p:cNvSpPr>
            <a:spLocks noGrp="1"/>
          </p:cNvSpPr>
          <p:nvPr>
            <p:ph type="title"/>
          </p:nvPr>
        </p:nvSpPr>
        <p:spPr>
          <a:xfrm>
            <a:off x="838200" y="4669978"/>
            <a:ext cx="6845710" cy="1173700"/>
          </a:xfrm>
        </p:spPr>
        <p:txBody>
          <a:bodyPr anchor="t">
            <a:normAutofit fontScale="90000"/>
          </a:bodyPr>
          <a:lstStyle/>
          <a:p>
            <a:r>
              <a:rPr lang="es-EC" sz="4000" dirty="0">
                <a:solidFill>
                  <a:schemeClr val="tx1"/>
                </a:solidFill>
              </a:rPr>
              <a:t>PROPUESTO COMPONENTE ECONOMICO PRODUCTIVO</a:t>
            </a:r>
          </a:p>
        </p:txBody>
      </p:sp>
      <p:pic>
        <p:nvPicPr>
          <p:cNvPr id="7170" name="Picture 2" descr="Manejo de la basura: cómo hacerlo desde casa | Manos Verdes">
            <a:extLst>
              <a:ext uri="{FF2B5EF4-FFF2-40B4-BE49-F238E27FC236}">
                <a16:creationId xmlns:a16="http://schemas.microsoft.com/office/drawing/2014/main" id="{C6784721-8BB3-4495-EA8F-18C5E4C4B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47" r="8715" b="-2"/>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5" name="Marcador de contenido 4">
            <a:extLst>
              <a:ext uri="{FF2B5EF4-FFF2-40B4-BE49-F238E27FC236}">
                <a16:creationId xmlns:a16="http://schemas.microsoft.com/office/drawing/2014/main" id="{C889180D-FC7B-42AE-D48B-DDA61D17CED6}"/>
              </a:ext>
            </a:extLst>
          </p:cNvPr>
          <p:cNvPicPr>
            <a:picLocks noChangeAspect="1"/>
          </p:cNvPicPr>
          <p:nvPr/>
        </p:nvPicPr>
        <p:blipFill>
          <a:blip r:embed="rId3"/>
          <a:srcRect l="10479"/>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172" name="Picture 4" descr="Expoferia Plan Escolar 2023-2024 ha atendido a más de 146 mil personas –  Ministerio del Poder Popular de Comercio Nacional">
            <a:extLst>
              <a:ext uri="{FF2B5EF4-FFF2-40B4-BE49-F238E27FC236}">
                <a16:creationId xmlns:a16="http://schemas.microsoft.com/office/drawing/2014/main" id="{656E8D88-97DD-2115-7C72-758404EF5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899" r="6247" b="-3"/>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2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EFA772-E5A4-429E-B56C-1B3CDAAA2A4B}"/>
              </a:ext>
            </a:extLst>
          </p:cNvPr>
          <p:cNvSpPr txBox="1"/>
          <p:nvPr/>
        </p:nvSpPr>
        <p:spPr>
          <a:xfrm>
            <a:off x="988142" y="952281"/>
            <a:ext cx="9645445" cy="5905719"/>
          </a:xfrm>
          <a:prstGeom prst="rect">
            <a:avLst/>
          </a:prstGeom>
          <a:noFill/>
        </p:spPr>
        <p:txBody>
          <a:bodyPr wrap="square">
            <a:spAutoFit/>
          </a:bodyPr>
          <a:lstStyle/>
          <a:p>
            <a:pPr indent="457200" algn="l">
              <a:lnSpc>
                <a:spcPct val="150000"/>
              </a:lnSpc>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2. Económico-Productivo</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para la elaboración de la Marca de Sal: “Sabores de Tamayo"</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Implementación de maquinaria, herramientas y capacitación para la elaboración y venta de productos derivados de la sal, creando un centro de acopio y una marca distintiva de la parroquia.</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"Núcleo de la Sal"</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Mapeo y publicidad en redes sociales, creación de un espacio para emprendedores en la página web institucional para impulsar los centros de acopio de la sal.</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"Feria del Emprendimiento Local"</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Habilitación de espacios permanentes para emprendedores y organización de ferias en espacios públicos.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"Tejiendo el Futuro"</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Capacitación en costura de alto nivel para mejorar las oportunidades en el sector.</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"Cacao con Identidad"</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Fomento del emprendimiento en el área del cacao, impulsando la creación de una marca local.</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274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18B5E-72C6-ADD2-B790-7C0771334C70}"/>
              </a:ext>
            </a:extLst>
          </p:cNvPr>
          <p:cNvSpPr>
            <a:spLocks noGrp="1"/>
          </p:cNvSpPr>
          <p:nvPr>
            <p:ph type="title"/>
          </p:nvPr>
        </p:nvSpPr>
        <p:spPr>
          <a:xfrm>
            <a:off x="838200" y="4669978"/>
            <a:ext cx="7162800" cy="1173700"/>
          </a:xfrm>
        </p:spPr>
        <p:txBody>
          <a:bodyPr anchor="t">
            <a:normAutofit fontScale="90000"/>
          </a:bodyPr>
          <a:lstStyle/>
          <a:p>
            <a:r>
              <a:rPr lang="es-EC" sz="4000" dirty="0">
                <a:solidFill>
                  <a:schemeClr val="tx1"/>
                </a:solidFill>
              </a:rPr>
              <a:t>PROPUESTA DE COMPONENTE SOCIO-CULTURAL</a:t>
            </a:r>
          </a:p>
        </p:txBody>
      </p:sp>
      <p:pic>
        <p:nvPicPr>
          <p:cNvPr id="8194" name="Picture 2" descr="Puede ser una imagen de una o varias personas, multitud y texto que dice &quot;TAMAYO KeHpиcoBB-л 1er Evento Juvenil: FESTIVAL DE LA JUVENTUD Y EL ARTE TAMAYENSE 2024.&quot;">
            <a:extLst>
              <a:ext uri="{FF2B5EF4-FFF2-40B4-BE49-F238E27FC236}">
                <a16:creationId xmlns:a16="http://schemas.microsoft.com/office/drawing/2014/main" id="{EA22FB54-DCCD-A421-A41C-954569AD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24" r="27291"/>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 Invernaderos Caseros Construccion Paso a Paso y ventajas">
            <a:extLst>
              <a:ext uri="{FF2B5EF4-FFF2-40B4-BE49-F238E27FC236}">
                <a16:creationId xmlns:a16="http://schemas.microsoft.com/office/drawing/2014/main" id="{BA6D38D1-3CC6-0EF2-0FE5-1CD172E56A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9" r="8630"/>
          <a:stretch/>
        </p:blipFill>
        <p:spPr bwMode="auto">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Puede ser una imagen de 5 personas y personas bailando">
            <a:extLst>
              <a:ext uri="{FF2B5EF4-FFF2-40B4-BE49-F238E27FC236}">
                <a16:creationId xmlns:a16="http://schemas.microsoft.com/office/drawing/2014/main" id="{26D81B0A-61C4-3CE2-0DB9-FDD2CF418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31" r="24152" b="2"/>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8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69453B-6094-1D39-4D31-E29CE6AB9D6F}"/>
              </a:ext>
            </a:extLst>
          </p:cNvPr>
          <p:cNvSpPr txBox="1"/>
          <p:nvPr/>
        </p:nvSpPr>
        <p:spPr>
          <a:xfrm>
            <a:off x="3041855" y="1099388"/>
            <a:ext cx="6113206" cy="4659224"/>
          </a:xfrm>
          <a:prstGeom prst="rect">
            <a:avLst/>
          </a:prstGeom>
          <a:noFill/>
        </p:spPr>
        <p:txBody>
          <a:bodyPr wrap="square">
            <a:spAutoFit/>
          </a:bodyPr>
          <a:lstStyle/>
          <a:p>
            <a:pPr indent="457200" algn="l">
              <a:lnSpc>
                <a:spcPct val="150000"/>
              </a:lnSpc>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3. Sociocultural</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"Deporte para Todos"</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Implementación de equipamiento deportivo, indumentaria e inclusión de personas con discapacidad en actividades deportivas.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"Raíces Vivas"</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Incentivar el turismo, promover las culturas locales y recuperar tradiciones ancestrales.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"Mirador de las Aves"</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Construcción de una torre de avistamiento de aves migratorias para potenciar el ecoturismo.</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17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Opis fotografije nije dostupan.">
            <a:extLst>
              <a:ext uri="{FF2B5EF4-FFF2-40B4-BE49-F238E27FC236}">
                <a16:creationId xmlns:a16="http://schemas.microsoft.com/office/drawing/2014/main" id="{31C913BE-3796-685B-0772-966CAA4F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921" b="2"/>
          <a:stretch/>
        </p:blipFill>
        <p:spPr bwMode="auto">
          <a:xfrm>
            <a:off x="-2" y="10"/>
            <a:ext cx="4056982" cy="44693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Opis fotografije nije dostupan.">
            <a:extLst>
              <a:ext uri="{FF2B5EF4-FFF2-40B4-BE49-F238E27FC236}">
                <a16:creationId xmlns:a16="http://schemas.microsoft.com/office/drawing/2014/main" id="{B1C3670D-E9D8-8CD0-3F71-90F8371DB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91" r="2" b="6178"/>
          <a:stretch/>
        </p:blipFill>
        <p:spPr bwMode="auto">
          <a:xfrm>
            <a:off x="8115283" y="4462444"/>
            <a:ext cx="4076715" cy="23955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arrio 6 de Junio &quot;Muey&quot; - Buenos dias ingeniero pasmiño jefe de obras  publicas del canton salinas por esto solicitamos el sarramiento del parque  del barrio 6 de junio de jose luis">
            <a:extLst>
              <a:ext uri="{FF2B5EF4-FFF2-40B4-BE49-F238E27FC236}">
                <a16:creationId xmlns:a16="http://schemas.microsoft.com/office/drawing/2014/main" id="{971199DC-D6A4-9473-5CAE-859146B47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711" r="23208"/>
          <a:stretch/>
        </p:blipFill>
        <p:spPr bwMode="auto">
          <a:xfrm>
            <a:off x="8115283" y="-1"/>
            <a:ext cx="4076717" cy="446931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portancia del estudio de suelos en las obras civiles – Proyectos y  Construcciones PyH">
            <a:extLst>
              <a:ext uri="{FF2B5EF4-FFF2-40B4-BE49-F238E27FC236}">
                <a16:creationId xmlns:a16="http://schemas.microsoft.com/office/drawing/2014/main" id="{3DEA9B67-1A4D-4D51-49D1-269D579B0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215" r="2102"/>
          <a:stretch/>
        </p:blipFill>
        <p:spPr bwMode="auto">
          <a:xfrm>
            <a:off x="4056980" y="-1"/>
            <a:ext cx="4063088" cy="44693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4DBFF1F-C6DF-4568-BFF0-BB9BDFE2158E}"/>
              </a:ext>
            </a:extLst>
          </p:cNvPr>
          <p:cNvSpPr>
            <a:spLocks noGrp="1"/>
          </p:cNvSpPr>
          <p:nvPr>
            <p:ph type="title"/>
          </p:nvPr>
        </p:nvSpPr>
        <p:spPr>
          <a:xfrm>
            <a:off x="699608" y="4777524"/>
            <a:ext cx="6863410" cy="1113911"/>
          </a:xfrm>
        </p:spPr>
        <p:txBody>
          <a:bodyPr vert="horz" lIns="91440" tIns="45720" rIns="91440" bIns="45720" rtlCol="0" anchor="b">
            <a:normAutofit fontScale="90000"/>
          </a:bodyPr>
          <a:lstStyle/>
          <a:p>
            <a:r>
              <a:rPr lang="en-US" sz="3700" kern="1200" dirty="0">
                <a:solidFill>
                  <a:schemeClr val="tx1"/>
                </a:solidFill>
                <a:latin typeface="+mj-lt"/>
                <a:ea typeface="+mj-ea"/>
                <a:cs typeface="+mj-cs"/>
              </a:rPr>
              <a:t>PROPUESTA COMPONENTE ASENTAMIENTOS HUMANOS  </a:t>
            </a:r>
          </a:p>
        </p:txBody>
      </p:sp>
    </p:spTree>
    <p:extLst>
      <p:ext uri="{BB962C8B-B14F-4D97-AF65-F5344CB8AC3E}">
        <p14:creationId xmlns:p14="http://schemas.microsoft.com/office/powerpoint/2010/main" val="6826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2EFFF1-661C-D5BF-87F1-6383A415802C}"/>
              </a:ext>
            </a:extLst>
          </p:cNvPr>
          <p:cNvSpPr txBox="1"/>
          <p:nvPr/>
        </p:nvSpPr>
        <p:spPr>
          <a:xfrm>
            <a:off x="838200" y="822471"/>
            <a:ext cx="10515600" cy="4832092"/>
          </a:xfrm>
          <a:prstGeom prst="rect">
            <a:avLst/>
          </a:prstGeom>
          <a:noFill/>
        </p:spPr>
        <p:txBody>
          <a:bodyPr wrap="square">
            <a:spAutoFit/>
          </a:bodyPr>
          <a:lstStyle/>
          <a:p>
            <a:pPr indent="457200" algn="l"/>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4. Asentamientos Humanos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270510" indent="457200" algn="just"/>
            <a:r>
              <a:rPr lang="es-EC" sz="1800" b="1" dirty="0">
                <a:effectLst/>
                <a:latin typeface="Symbol" panose="05050102010706020507" pitchFamily="18" charset="2"/>
                <a:ea typeface="Times New Roman" panose="02020603050405020304" pitchFamily="18" charset="0"/>
                <a:cs typeface="Times New Roman" panose="02020603050405020304" pitchFamily="18" charset="0"/>
              </a:rPr>
              <a:t>·</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Proyecto "Zonas Seguras: Conciencia y Acción": </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Concientización sobre las zonas de riesgo a las personas que se encuentran habitando dentro de esas zonas de la parroquia José Luis Tamayo.</a:t>
            </a:r>
          </a:p>
          <a:p>
            <a:pPr marL="270510" indent="457200" algn="just"/>
            <a:r>
              <a:rPr lang="es-EC" sz="1800" b="1" dirty="0">
                <a:effectLst/>
                <a:latin typeface="Symbol" panose="05050102010706020507" pitchFamily="18" charset="2"/>
                <a:ea typeface="Times New Roman" panose="02020603050405020304" pitchFamily="18" charset="0"/>
                <a:cs typeface="Times New Roman" panose="02020603050405020304" pitchFamily="18" charset="0"/>
              </a:rPr>
              <a:t>·</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Proyecto "Centro Comunitario Brisas del Mar": </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buFont typeface="Times New Roman" panose="02020603050405020304" pitchFamily="18" charset="0"/>
              <a:buChar char="-"/>
            </a:pPr>
            <a:r>
              <a:rPr lang="es-EC" sz="1800" dirty="0">
                <a:effectLst/>
                <a:latin typeface="Times New Roman" panose="02020603050405020304" pitchFamily="18" charset="0"/>
                <a:ea typeface="Times New Roman" panose="02020603050405020304" pitchFamily="18" charset="0"/>
              </a:rPr>
              <a:t>Propósito de crear un espacio destinado a atender a las personas en dicho sector, sirviendo como un lugar de encuentro y prestación de servicios comunitarios.</a:t>
            </a:r>
          </a:p>
          <a:p>
            <a:pPr marL="270510" indent="457200" algn="just"/>
            <a:r>
              <a:rPr lang="es-EC" sz="1800" b="1" dirty="0">
                <a:effectLst/>
                <a:latin typeface="Symbol" panose="05050102010706020507" pitchFamily="18" charset="2"/>
                <a:ea typeface="Times New Roman" panose="02020603050405020304" pitchFamily="18" charset="0"/>
                <a:cs typeface="Times New Roman" panose="02020603050405020304" pitchFamily="18" charset="0"/>
              </a:rPr>
              <a:t>·</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Proyecto "Iluminación Segura": </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Gestión interinstitucional con CNEL para mejorar el alumbrado público en sectores marginados.</a:t>
            </a:r>
          </a:p>
          <a:p>
            <a:pPr marL="342900" lvl="0" indent="-342900" algn="l">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"Seguridad Integral"</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buFont typeface="Times New Roman" panose="02020603050405020304" pitchFamily="18"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Convenio interinstitucional con la Gobernación para mejorar la seguridad en la parroquia de José Luis Tamayo.</a:t>
            </a:r>
          </a:p>
          <a:p>
            <a:pPr marL="342900" lvl="0" indent="-342900" algn="l">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"Seguridad y Desarrollo Territorial"</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Regular los asentamientos en zonas de peligro, mejorar la infraestructura pública como alumbrado y transformadores.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"Migración Digna"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Atención a migrantes sin documentos y capacitación para mejorar su integración.</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91456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ka može predstavljati 1 osoba, učenje i tekst">
            <a:extLst>
              <a:ext uri="{FF2B5EF4-FFF2-40B4-BE49-F238E27FC236}">
                <a16:creationId xmlns:a16="http://schemas.microsoft.com/office/drawing/2014/main" id="{3FC95C8E-CB34-A713-6FD0-76903242D7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830" r="28579"/>
          <a:stretch/>
        </p:blipFill>
        <p:spPr bwMode="auto">
          <a:xfrm>
            <a:off x="-2" y="10"/>
            <a:ext cx="4056982" cy="446930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TILES DE OFICINA - InsumosFirstPro.com">
            <a:extLst>
              <a:ext uri="{FF2B5EF4-FFF2-40B4-BE49-F238E27FC236}">
                <a16:creationId xmlns:a16="http://schemas.microsoft.com/office/drawing/2014/main" id="{B9058FA4-D25E-198B-DA62-8517E3454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9" r="2" b="2"/>
          <a:stretch/>
        </p:blipFill>
        <p:spPr bwMode="auto">
          <a:xfrm>
            <a:off x="8115283" y="4462444"/>
            <a:ext cx="4076715" cy="239555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Oficina de GEStión de PROyectos: Hablemos de ... Fortalecimiento  Institucional">
            <a:extLst>
              <a:ext uri="{FF2B5EF4-FFF2-40B4-BE49-F238E27FC236}">
                <a16:creationId xmlns:a16="http://schemas.microsoft.com/office/drawing/2014/main" id="{CB92098B-2757-2B9C-8159-A9FD0FA35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17" r="14817" b="-1"/>
          <a:stretch/>
        </p:blipFill>
        <p:spPr bwMode="auto">
          <a:xfrm>
            <a:off x="8115283" y="-1"/>
            <a:ext cx="4076717" cy="446931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iesgos financieros: qué son | Blog Santander Open Academy">
            <a:extLst>
              <a:ext uri="{FF2B5EF4-FFF2-40B4-BE49-F238E27FC236}">
                <a16:creationId xmlns:a16="http://schemas.microsoft.com/office/drawing/2014/main" id="{3A551A7C-DC87-AD58-3AEF-3B65C611E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290" r="9481" b="-2"/>
          <a:stretch/>
        </p:blipFill>
        <p:spPr bwMode="auto">
          <a:xfrm>
            <a:off x="4056980" y="-1"/>
            <a:ext cx="4063088" cy="44693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E90C39E-6C7E-A1ED-48CB-D36F4D708840}"/>
              </a:ext>
            </a:extLst>
          </p:cNvPr>
          <p:cNvSpPr>
            <a:spLocks noGrp="1"/>
          </p:cNvSpPr>
          <p:nvPr>
            <p:ph type="title"/>
          </p:nvPr>
        </p:nvSpPr>
        <p:spPr>
          <a:xfrm>
            <a:off x="699608" y="4777524"/>
            <a:ext cx="6863410" cy="1113911"/>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PROPUESTA  COMPONENTE POLITICO INSTITUCIONAL</a:t>
            </a:r>
          </a:p>
        </p:txBody>
      </p:sp>
    </p:spTree>
    <p:extLst>
      <p:ext uri="{BB962C8B-B14F-4D97-AF65-F5344CB8AC3E}">
        <p14:creationId xmlns:p14="http://schemas.microsoft.com/office/powerpoint/2010/main" val="15951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5BA31A-82E8-9547-77B7-3FCE0D015152}"/>
              </a:ext>
            </a:extLst>
          </p:cNvPr>
          <p:cNvSpPr>
            <a:spLocks noGrp="1"/>
          </p:cNvSpPr>
          <p:nvPr>
            <p:ph idx="1"/>
          </p:nvPr>
        </p:nvSpPr>
        <p:spPr/>
        <p:txBody>
          <a:bodyPr/>
          <a:lstStyle/>
          <a:p>
            <a:pPr indent="457200" algn="l">
              <a:lnSpc>
                <a:spcPct val="150000"/>
              </a:lnSpc>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5. Político-Institucional</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"Formación Laboral y Ciudadanía"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Capacitación a los trabajadores en habilidades técnicas y a la ciudadanía en gestiones públicas.</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"Sistema de Información Integrado"</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Implementar un sistema de respaldo para la información que reposa dentro del GAD.</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50000"/>
              </a:lnSpc>
              <a:buSzPts val="1000"/>
              <a:buFont typeface="Symbol" panose="05050102010706020507" pitchFamily="18" charset="2"/>
              <a:buChar char=""/>
              <a:tabLst>
                <a:tab pos="457200" algn="l"/>
              </a:tabLs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Proyecto "Participación Ciudadana Activa"</a:t>
            </a:r>
            <a:b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Fomentar el uso de los mecanismos de participación ciudadana.</a:t>
            </a: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6004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2C2852-BCD6-6906-DF7B-A538FCD40053}"/>
              </a:ext>
            </a:extLst>
          </p:cNvPr>
          <p:cNvSpPr txBox="1"/>
          <p:nvPr/>
        </p:nvSpPr>
        <p:spPr>
          <a:xfrm>
            <a:off x="811161" y="383458"/>
            <a:ext cx="8952271" cy="707886"/>
          </a:xfrm>
          <a:prstGeom prst="rect">
            <a:avLst/>
          </a:prstGeom>
          <a:noFill/>
        </p:spPr>
        <p:txBody>
          <a:bodyPr wrap="square" rtlCol="0">
            <a:spAutoFit/>
          </a:bodyPr>
          <a:lstStyle/>
          <a:p>
            <a:r>
              <a:rPr lang="es-EC" sz="4000" b="1" dirty="0"/>
              <a:t>BASE LEGAL</a:t>
            </a:r>
          </a:p>
        </p:txBody>
      </p:sp>
      <p:sp>
        <p:nvSpPr>
          <p:cNvPr id="3" name="CuadroTexto 2">
            <a:extLst>
              <a:ext uri="{FF2B5EF4-FFF2-40B4-BE49-F238E27FC236}">
                <a16:creationId xmlns:a16="http://schemas.microsoft.com/office/drawing/2014/main" id="{31EE5579-D5BD-0765-A65A-694441BC3337}"/>
              </a:ext>
            </a:extLst>
          </p:cNvPr>
          <p:cNvSpPr txBox="1"/>
          <p:nvPr/>
        </p:nvSpPr>
        <p:spPr>
          <a:xfrm>
            <a:off x="914400" y="1297858"/>
            <a:ext cx="10471355" cy="5311069"/>
          </a:xfrm>
          <a:prstGeom prst="rect">
            <a:avLst/>
          </a:prstGeom>
          <a:noFill/>
        </p:spPr>
        <p:txBody>
          <a:bodyPr wrap="square" rtlCol="0">
            <a:spAutoFit/>
          </a:bodyPr>
          <a:lstStyle/>
          <a:p>
            <a:pPr marL="457200" indent="457200" algn="just">
              <a:lnSpc>
                <a:spcPct val="150000"/>
              </a:lnSpc>
            </a:pPr>
            <a:r>
              <a:rPr lang="es-EC" b="1" dirty="0">
                <a:effectLst/>
                <a:latin typeface="Times New Roman" panose="02020603050405020304" pitchFamily="18" charset="0"/>
                <a:ea typeface="Aptos" panose="020B0004020202020204" pitchFamily="34" charset="0"/>
                <a:cs typeface="Times New Roman" panose="02020603050405020304" pitchFamily="18" charset="0"/>
              </a:rPr>
              <a:t>Constitución de la República del Ecuador</a:t>
            </a:r>
            <a:r>
              <a:rPr lang="es-EC" dirty="0">
                <a:effectLst/>
                <a:latin typeface="Times New Roman" panose="02020603050405020304" pitchFamily="18" charset="0"/>
                <a:ea typeface="Aptos" panose="020B0004020202020204" pitchFamily="34" charset="0"/>
                <a:cs typeface="Times New Roman" panose="02020603050405020304" pitchFamily="18" charset="0"/>
              </a:rPr>
              <a:t>:</a:t>
            </a:r>
          </a:p>
          <a:p>
            <a:pPr marL="742950" lvl="1" indent="-285750" algn="just">
              <a:lnSpc>
                <a:spcPct val="150000"/>
              </a:lnSpc>
              <a:buSzPts val="1000"/>
              <a:buFont typeface="Courier New" panose="02070309020205020404" pitchFamily="49" charset="0"/>
              <a:buChar char="o"/>
              <a:tabLst>
                <a:tab pos="914400" algn="l"/>
              </a:tabLst>
            </a:pPr>
            <a:r>
              <a:rPr lang="es-EC" sz="1600" dirty="0">
                <a:effectLst/>
                <a:latin typeface="Times New Roman" panose="02020603050405020304" pitchFamily="18" charset="0"/>
                <a:ea typeface="Aptos" panose="020B0004020202020204" pitchFamily="34" charset="0"/>
                <a:cs typeface="Times New Roman" panose="02020603050405020304" pitchFamily="18" charset="0"/>
              </a:rPr>
              <a:t>El </a:t>
            </a:r>
            <a:r>
              <a:rPr lang="es-EC" sz="1600" b="1" dirty="0">
                <a:effectLst/>
                <a:latin typeface="Times New Roman" panose="02020603050405020304" pitchFamily="18" charset="0"/>
                <a:ea typeface="Aptos" panose="020B0004020202020204" pitchFamily="34" charset="0"/>
                <a:cs typeface="Times New Roman" panose="02020603050405020304" pitchFamily="18" charset="0"/>
              </a:rPr>
              <a:t>Art. 100</a:t>
            </a:r>
            <a:r>
              <a:rPr lang="es-EC" sz="1600" dirty="0">
                <a:effectLst/>
                <a:latin typeface="Times New Roman" panose="02020603050405020304" pitchFamily="18" charset="0"/>
                <a:ea typeface="Aptos" panose="020B0004020202020204" pitchFamily="34" charset="0"/>
                <a:cs typeface="Times New Roman" panose="02020603050405020304" pitchFamily="18" charset="0"/>
              </a:rPr>
              <a:t> establece la participación de la ciudadanía como un principio fundamental en la gestión pública, destacando que "los ciudadanos y ciudadanas, en forma individual y colectiva, </a:t>
            </a:r>
            <a:r>
              <a:rPr lang="es-EC" sz="1600" i="1" dirty="0">
                <a:effectLst/>
                <a:latin typeface="Times New Roman" panose="02020603050405020304" pitchFamily="18" charset="0"/>
                <a:ea typeface="Aptos" panose="020B0004020202020204" pitchFamily="34" charset="0"/>
                <a:cs typeface="Times New Roman" panose="02020603050405020304" pitchFamily="18" charset="0"/>
              </a:rPr>
              <a:t>participarán de manera protagónica en la toma de decisiones, planificación, gestión y control de los asuntos públicos, así como en la elaboración de los presupuestos participativos de los gobiernos seccionales</a:t>
            </a:r>
            <a:r>
              <a:rPr lang="es-EC" sz="1600" dirty="0">
                <a:effectLst/>
                <a:latin typeface="Times New Roman" panose="02020603050405020304" pitchFamily="18" charset="0"/>
                <a:ea typeface="Aptos" panose="020B0004020202020204" pitchFamily="34" charset="0"/>
                <a:cs typeface="Times New Roman" panose="02020603050405020304" pitchFamily="18" charset="0"/>
              </a:rPr>
              <a:t>".</a:t>
            </a:r>
          </a:p>
          <a:p>
            <a:pPr marL="742950" lvl="1" indent="-285750" algn="just">
              <a:lnSpc>
                <a:spcPct val="150000"/>
              </a:lnSpc>
              <a:buSzPts val="1000"/>
              <a:buFont typeface="Courier New" panose="02070309020205020404" pitchFamily="49" charset="0"/>
              <a:buChar char="o"/>
              <a:tabLst>
                <a:tab pos="914400" algn="l"/>
              </a:tabLst>
            </a:pPr>
            <a:endParaRPr lang="es-EC" sz="1600"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50000"/>
              </a:lnSpc>
              <a:buSzPts val="1000"/>
              <a:tabLst>
                <a:tab pos="914400" algn="l"/>
              </a:tabLst>
            </a:pPr>
            <a:r>
              <a:rPr lang="es-ES" dirty="0">
                <a:effectLst/>
                <a:latin typeface="Times New Roman" panose="02020603050405020304" pitchFamily="18" charset="0"/>
                <a:ea typeface="Aptos" panose="020B0004020202020204" pitchFamily="34" charset="0"/>
                <a:cs typeface="Times New Roman" panose="02020603050405020304" pitchFamily="18" charset="0"/>
              </a:rPr>
              <a:t>        </a:t>
            </a:r>
            <a:r>
              <a:rPr lang="es-ES" b="1" dirty="0">
                <a:effectLst/>
                <a:latin typeface="Times New Roman" panose="02020603050405020304" pitchFamily="18" charset="0"/>
                <a:ea typeface="Aptos" panose="020B0004020202020204" pitchFamily="34" charset="0"/>
                <a:cs typeface="Times New Roman" panose="02020603050405020304" pitchFamily="18" charset="0"/>
              </a:rPr>
              <a:t>Código Orgánico de Organización Territorial, Autonomía y Descentralización (COOTAD):</a:t>
            </a:r>
          </a:p>
          <a:p>
            <a:pPr marL="742950" lvl="1" indent="-285750" algn="just">
              <a:lnSpc>
                <a:spcPct val="150000"/>
              </a:lnSpc>
              <a:buSzPts val="1000"/>
              <a:buFont typeface="Courier New" panose="02070309020205020404" pitchFamily="49" charset="0"/>
              <a:buChar char="o"/>
              <a:tabLst>
                <a:tab pos="914400" algn="l"/>
              </a:tabLst>
            </a:pPr>
            <a:r>
              <a:rPr lang="es-ES" sz="1600" dirty="0">
                <a:effectLst/>
                <a:latin typeface="Times New Roman" panose="02020603050405020304" pitchFamily="18" charset="0"/>
                <a:ea typeface="Aptos" panose="020B0004020202020204" pitchFamily="34" charset="0"/>
                <a:cs typeface="Times New Roman" panose="02020603050405020304" pitchFamily="18" charset="0"/>
              </a:rPr>
              <a:t>El Art. 241 establece que los gobiernos autónomos descentralizados (</a:t>
            </a:r>
            <a:r>
              <a:rPr lang="es-ES" sz="1600" dirty="0" err="1">
                <a:effectLst/>
                <a:latin typeface="Times New Roman" panose="02020603050405020304" pitchFamily="18" charset="0"/>
                <a:ea typeface="Aptos" panose="020B0004020202020204" pitchFamily="34" charset="0"/>
                <a:cs typeface="Times New Roman" panose="02020603050405020304" pitchFamily="18" charset="0"/>
              </a:rPr>
              <a:t>GADs</a:t>
            </a:r>
            <a:r>
              <a:rPr lang="es-ES" sz="1600" dirty="0">
                <a:effectLst/>
                <a:latin typeface="Times New Roman" panose="02020603050405020304" pitchFamily="18" charset="0"/>
                <a:ea typeface="Aptos" panose="020B0004020202020204" pitchFamily="34" charset="0"/>
                <a:cs typeface="Times New Roman" panose="02020603050405020304" pitchFamily="18" charset="0"/>
              </a:rPr>
              <a:t>) deben implementar mecanismos de participación ciudadana, entre ellos, el presupuesto participativo. Este mecanismo permite que los ciudadanos determinen el destino de una parte de los recursos del gobierno local, promoviendo la transparencia y la corresponsabilidad social en el uso de los fondos públicos.</a:t>
            </a:r>
            <a:endParaRPr lang="es-ES" sz="1600"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50000"/>
              </a:lnSpc>
              <a:buSzPts val="1000"/>
              <a:buFont typeface="Courier New" panose="02070309020205020404" pitchFamily="49" charset="0"/>
              <a:buChar char="o"/>
              <a:tabLst>
                <a:tab pos="914400" algn="l"/>
              </a:tabLst>
            </a:pPr>
            <a:r>
              <a:rPr lang="es-ES" sz="1600" dirty="0">
                <a:effectLst/>
                <a:latin typeface="Times New Roman" panose="02020603050405020304" pitchFamily="18" charset="0"/>
                <a:ea typeface="Aptos" panose="020B0004020202020204" pitchFamily="34" charset="0"/>
                <a:cs typeface="Times New Roman" panose="02020603050405020304" pitchFamily="18" charset="0"/>
              </a:rPr>
              <a:t>El Art. 245 del COOTAD dispone que el presupuesto participativo es una herramienta de planificación y gestión, cuya elaboración debe considerar las propuestas de la ciudadanía recogidas en los procesos participativos previos.</a:t>
            </a:r>
          </a:p>
          <a:p>
            <a:pPr marL="742950" lvl="1" indent="-285750" algn="just">
              <a:lnSpc>
                <a:spcPct val="150000"/>
              </a:lnSpc>
              <a:buSzPts val="1000"/>
              <a:buFont typeface="Courier New" panose="02070309020205020404" pitchFamily="49" charset="0"/>
              <a:buChar char="o"/>
              <a:tabLst>
                <a:tab pos="914400" algn="l"/>
              </a:tabLst>
            </a:pPr>
            <a:endParaRPr lang="es-EC" sz="16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775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B7FA5AC-4E6D-D786-D00D-4DA5B1501327}"/>
              </a:ext>
            </a:extLst>
          </p:cNvPr>
          <p:cNvSpPr txBox="1"/>
          <p:nvPr/>
        </p:nvSpPr>
        <p:spPr>
          <a:xfrm>
            <a:off x="811161" y="442452"/>
            <a:ext cx="10707329" cy="5078313"/>
          </a:xfrm>
          <a:prstGeom prst="rect">
            <a:avLst/>
          </a:prstGeom>
          <a:noFill/>
        </p:spPr>
        <p:txBody>
          <a:bodyPr wrap="square" rtlCol="0">
            <a:spAutoFit/>
          </a:bodyPr>
          <a:lstStyle/>
          <a:p>
            <a:pPr algn="just"/>
            <a:r>
              <a:rPr lang="es-ES" b="1" dirty="0">
                <a:latin typeface="Times New Roman" panose="02020603050405020304" pitchFamily="18" charset="0"/>
                <a:cs typeface="Times New Roman" panose="02020603050405020304" pitchFamily="18" charset="0"/>
              </a:rPr>
              <a:t>Ley Orgánica de Participación Ciudadana:</a:t>
            </a:r>
          </a:p>
          <a:p>
            <a:pPr algn="just"/>
            <a:r>
              <a:rPr lang="es-ES" b="1" dirty="0">
                <a:latin typeface="Times New Roman" panose="02020603050405020304" pitchFamily="18" charset="0"/>
                <a:cs typeface="Times New Roman" panose="02020603050405020304" pitchFamily="18" charset="0"/>
              </a:rPr>
              <a:t>o	El Art. 60 </a:t>
            </a:r>
            <a:r>
              <a:rPr lang="es-ES" dirty="0">
                <a:latin typeface="Times New Roman" panose="02020603050405020304" pitchFamily="18" charset="0"/>
                <a:cs typeface="Times New Roman" panose="02020603050405020304" pitchFamily="18" charset="0"/>
              </a:rPr>
              <a:t>establece que los </a:t>
            </a:r>
            <a:r>
              <a:rPr lang="es-ES" dirty="0" err="1">
                <a:latin typeface="Times New Roman" panose="02020603050405020304" pitchFamily="18" charset="0"/>
                <a:cs typeface="Times New Roman" panose="02020603050405020304" pitchFamily="18" charset="0"/>
              </a:rPr>
              <a:t>GADs</a:t>
            </a:r>
            <a:r>
              <a:rPr lang="es-ES" dirty="0">
                <a:latin typeface="Times New Roman" panose="02020603050405020304" pitchFamily="18" charset="0"/>
                <a:cs typeface="Times New Roman" panose="02020603050405020304" pitchFamily="18" charset="0"/>
              </a:rPr>
              <a:t> deben incorporar la participación ciudadana en la formulación de los presupuestos anuales a través de mecanismos de participación, tales como la consulta popular y las mesas de trabajo con la comunidad.</a:t>
            </a:r>
          </a:p>
          <a:p>
            <a:pPr algn="just"/>
            <a:endParaRPr lang="es-ES" dirty="0">
              <a:latin typeface="Times New Roman" panose="02020603050405020304" pitchFamily="18" charset="0"/>
              <a:cs typeface="Times New Roman" panose="02020603050405020304" pitchFamily="18" charset="0"/>
            </a:endParaRPr>
          </a:p>
          <a:p>
            <a:pPr algn="just"/>
            <a:r>
              <a:rPr lang="es-ES" b="1" dirty="0">
                <a:latin typeface="Times New Roman" panose="02020603050405020304" pitchFamily="18" charset="0"/>
                <a:cs typeface="Times New Roman" panose="02020603050405020304" pitchFamily="18" charset="0"/>
              </a:rPr>
              <a:t>Plan Nacional de Desarrollo:</a:t>
            </a:r>
          </a:p>
          <a:p>
            <a:pPr algn="just"/>
            <a:r>
              <a:rPr lang="es-ES" b="1" dirty="0">
                <a:latin typeface="Times New Roman" panose="02020603050405020304" pitchFamily="18" charset="0"/>
                <a:cs typeface="Times New Roman" panose="02020603050405020304" pitchFamily="18" charset="0"/>
              </a:rPr>
              <a:t>o	El Plan Nacional de Desarrollo </a:t>
            </a:r>
            <a:r>
              <a:rPr lang="es-ES" dirty="0">
                <a:latin typeface="Times New Roman" panose="02020603050405020304" pitchFamily="18" charset="0"/>
                <a:cs typeface="Times New Roman" panose="02020603050405020304" pitchFamily="18" charset="0"/>
              </a:rPr>
              <a:t>promueve la participación activa de la ciudadanía en la construcción y ejecución de políticas públicas, lo que incluye la elaboración de presupuestos participativos para asegurar que las necesidades y propuestas de las comunidades se integren en la planificación territorial.</a:t>
            </a:r>
          </a:p>
          <a:p>
            <a:pPr algn="just"/>
            <a:r>
              <a:rPr lang="es-ES" dirty="0">
                <a:latin typeface="Times New Roman" panose="02020603050405020304" pitchFamily="18" charset="0"/>
                <a:cs typeface="Times New Roman" panose="02020603050405020304" pitchFamily="18" charset="0"/>
              </a:rPr>
              <a:t>Luego de haber realizado las mesas temáticas, en las cuales se abordaron diversas problemáticas y propuestas de soluciones, la sistematización de los resultados es un paso crucial para garantizar que las voces de la ciudadanía sean recogidas y organizadas adecuadamente. Este proceso se basa en un diálogo abierto con los ciudadanos, conforme lo establece la Ley Orgánica de Participación Ciudadana y el COOTAD, permitiendo identificar, priorizar y viabilizar los proyectos que serán considerados en el presupuesto participativo para el año 2025.</a:t>
            </a:r>
          </a:p>
          <a:p>
            <a:pPr algn="just"/>
            <a:r>
              <a:rPr lang="es-ES" dirty="0">
                <a:latin typeface="Times New Roman" panose="02020603050405020304" pitchFamily="18" charset="0"/>
                <a:cs typeface="Times New Roman" panose="02020603050405020304" pitchFamily="18" charset="0"/>
              </a:rPr>
              <a:t>Por lo tanto, se adjunta una lista de los proyectos proporcionados por la ciudadanía durante las mesas temáticas, que han sido organizados y sistematizados conforme a los principios de inclusión, participación y transparencia. Estos proyectos reflejan las prioridades de la comunidad y contribuirán al desarrollo integral de la parroquia, promoviendo el bienestar de sus habitantes y el fortalecimiento del tejido social.</a:t>
            </a:r>
          </a:p>
        </p:txBody>
      </p:sp>
    </p:spTree>
    <p:extLst>
      <p:ext uri="{BB962C8B-B14F-4D97-AF65-F5344CB8AC3E}">
        <p14:creationId xmlns:p14="http://schemas.microsoft.com/office/powerpoint/2010/main" val="128214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C9E0FF-35AB-29ED-B0C8-0DD2EDF688F2}"/>
              </a:ext>
            </a:extLst>
          </p:cNvPr>
          <p:cNvSpPr txBox="1"/>
          <p:nvPr/>
        </p:nvSpPr>
        <p:spPr>
          <a:xfrm>
            <a:off x="486697" y="973394"/>
            <a:ext cx="11046542" cy="4197559"/>
          </a:xfrm>
          <a:prstGeom prst="rect">
            <a:avLst/>
          </a:prstGeom>
          <a:noFill/>
        </p:spPr>
        <p:txBody>
          <a:bodyPr wrap="square" rtlCol="0">
            <a:spAutoFit/>
          </a:bodyPr>
          <a:lstStyle/>
          <a:p>
            <a:pPr indent="457200" algn="just">
              <a:lnSpc>
                <a:spcPct val="150000"/>
              </a:lnSpc>
            </a:pPr>
            <a:r>
              <a:rPr lang="es-EC" sz="1800" dirty="0">
                <a:effectLst/>
                <a:latin typeface="Times New Roman" panose="02020603050405020304" pitchFamily="18" charset="0"/>
                <a:ea typeface="Aptos" panose="020B0004020202020204" pitchFamily="34" charset="0"/>
                <a:cs typeface="Times New Roman" panose="02020603050405020304" pitchFamily="18" charset="0"/>
              </a:rPr>
              <a:t>Luego de haber realizado las mesas temáticas, en las cuales se abordaron diversas problemáticas y propuestas de soluciones, la </a:t>
            </a:r>
            <a:r>
              <a:rPr lang="es-EC" sz="1800" b="1" dirty="0">
                <a:effectLst/>
                <a:latin typeface="Times New Roman" panose="02020603050405020304" pitchFamily="18" charset="0"/>
                <a:ea typeface="Aptos" panose="020B0004020202020204" pitchFamily="34" charset="0"/>
                <a:cs typeface="Times New Roman" panose="02020603050405020304" pitchFamily="18" charset="0"/>
              </a:rPr>
              <a:t>sistematización de los resultados</a:t>
            </a:r>
            <a:r>
              <a:rPr lang="es-EC" sz="1800" dirty="0">
                <a:effectLst/>
                <a:latin typeface="Times New Roman" panose="02020603050405020304" pitchFamily="18" charset="0"/>
                <a:ea typeface="Aptos" panose="020B0004020202020204" pitchFamily="34" charset="0"/>
                <a:cs typeface="Times New Roman" panose="02020603050405020304" pitchFamily="18" charset="0"/>
              </a:rPr>
              <a:t> es un paso crucial para garantizar que las voces de la ciudadanía sean recogidas y organizadas adecuadamente. Este proceso se basa en un diálogo abierto con los ciudadanos, conforme lo establece la </a:t>
            </a:r>
            <a:r>
              <a:rPr lang="es-EC" sz="1800" b="1" dirty="0">
                <a:effectLst/>
                <a:latin typeface="Times New Roman" panose="02020603050405020304" pitchFamily="18" charset="0"/>
                <a:ea typeface="Aptos" panose="020B0004020202020204" pitchFamily="34" charset="0"/>
                <a:cs typeface="Times New Roman" panose="02020603050405020304" pitchFamily="18" charset="0"/>
              </a:rPr>
              <a:t>Ley Orgánica de Participación Ciudadana</a:t>
            </a:r>
            <a:r>
              <a:rPr lang="es-EC" sz="1800" dirty="0">
                <a:effectLst/>
                <a:latin typeface="Times New Roman" panose="02020603050405020304" pitchFamily="18" charset="0"/>
                <a:ea typeface="Aptos" panose="020B0004020202020204" pitchFamily="34" charset="0"/>
                <a:cs typeface="Times New Roman" panose="02020603050405020304" pitchFamily="18" charset="0"/>
              </a:rPr>
              <a:t> y el </a:t>
            </a:r>
            <a:r>
              <a:rPr lang="es-EC" sz="1800" b="1" dirty="0">
                <a:effectLst/>
                <a:latin typeface="Times New Roman" panose="02020603050405020304" pitchFamily="18" charset="0"/>
                <a:ea typeface="Aptos" panose="020B0004020202020204" pitchFamily="34" charset="0"/>
                <a:cs typeface="Times New Roman" panose="02020603050405020304" pitchFamily="18" charset="0"/>
              </a:rPr>
              <a:t>COOTAD</a:t>
            </a:r>
            <a:r>
              <a:rPr lang="es-EC" sz="1800" dirty="0">
                <a:effectLst/>
                <a:latin typeface="Times New Roman" panose="02020603050405020304" pitchFamily="18" charset="0"/>
                <a:ea typeface="Aptos" panose="020B0004020202020204" pitchFamily="34" charset="0"/>
                <a:cs typeface="Times New Roman" panose="02020603050405020304" pitchFamily="18" charset="0"/>
              </a:rPr>
              <a:t>, permitiendo identificar, priorizar y viabilizar los proyectos que serán considerados en el presupuesto participativo para el año 2025.</a:t>
            </a:r>
          </a:p>
          <a:p>
            <a:pPr indent="457200" algn="just">
              <a:lnSpc>
                <a:spcPct val="150000"/>
              </a:lnSpc>
            </a:pPr>
            <a:endParaRPr lang="es-EC" sz="1800" dirty="0">
              <a:effectLst/>
              <a:latin typeface="Times New Roman" panose="02020603050405020304" pitchFamily="18" charset="0"/>
              <a:ea typeface="Aptos" panose="020B0004020202020204" pitchFamily="34" charset="0"/>
              <a:cs typeface="Times New Roman" panose="02020603050405020304" pitchFamily="18" charset="0"/>
            </a:endParaRPr>
          </a:p>
          <a:p>
            <a:pPr indent="457200" algn="just">
              <a:lnSpc>
                <a:spcPct val="150000"/>
              </a:lnSpc>
            </a:pPr>
            <a:r>
              <a:rPr lang="es-EC" sz="1800" dirty="0">
                <a:effectLst/>
                <a:latin typeface="Times New Roman" panose="02020603050405020304" pitchFamily="18" charset="0"/>
                <a:ea typeface="Aptos" panose="020B0004020202020204" pitchFamily="34" charset="0"/>
                <a:cs typeface="Times New Roman" panose="02020603050405020304" pitchFamily="18" charset="0"/>
              </a:rPr>
              <a:t>Por lo tanto, se adjunta una lista de los proyectos proporcionados por la ciudadanía durante las mesas temáticas, que han sido organizados y sistematizados conforme a los principios de </a:t>
            </a:r>
            <a:r>
              <a:rPr lang="es-EC" sz="1800" b="1" dirty="0">
                <a:effectLst/>
                <a:latin typeface="Times New Roman" panose="02020603050405020304" pitchFamily="18" charset="0"/>
                <a:ea typeface="Aptos" panose="020B0004020202020204" pitchFamily="34" charset="0"/>
                <a:cs typeface="Times New Roman" panose="02020603050405020304" pitchFamily="18" charset="0"/>
              </a:rPr>
              <a:t>inclusión, participación y transparencia</a:t>
            </a:r>
            <a:r>
              <a:rPr lang="es-EC" sz="1800" dirty="0">
                <a:effectLst/>
                <a:latin typeface="Times New Roman" panose="02020603050405020304" pitchFamily="18" charset="0"/>
                <a:ea typeface="Aptos" panose="020B0004020202020204" pitchFamily="34" charset="0"/>
                <a:cs typeface="Times New Roman" panose="02020603050405020304" pitchFamily="18" charset="0"/>
              </a:rPr>
              <a:t>. Estos proyectos reflejan las prioridades de la comunidad y contribuirán al desarrollo integral de la parroquia, promoviendo el bienestar de sus habitantes y el fortalecimiento del tejido social.</a:t>
            </a:r>
          </a:p>
        </p:txBody>
      </p:sp>
    </p:spTree>
    <p:extLst>
      <p:ext uri="{BB962C8B-B14F-4D97-AF65-F5344CB8AC3E}">
        <p14:creationId xmlns:p14="http://schemas.microsoft.com/office/powerpoint/2010/main" val="30253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F71F1B5-2EFF-0C26-28BE-14D4C3C70C88}"/>
              </a:ext>
            </a:extLst>
          </p:cNvPr>
          <p:cNvGraphicFramePr>
            <a:graphicFrameLocks noGrp="1"/>
          </p:cNvGraphicFramePr>
          <p:nvPr>
            <p:extLst>
              <p:ext uri="{D42A27DB-BD31-4B8C-83A1-F6EECF244321}">
                <p14:modId xmlns:p14="http://schemas.microsoft.com/office/powerpoint/2010/main" val="302218209"/>
              </p:ext>
            </p:extLst>
          </p:nvPr>
        </p:nvGraphicFramePr>
        <p:xfrm>
          <a:off x="838200" y="3005931"/>
          <a:ext cx="10515600" cy="2015810"/>
        </p:xfrm>
        <a:graphic>
          <a:graphicData uri="http://schemas.openxmlformats.org/drawingml/2006/table">
            <a:tbl>
              <a:tblPr firstRow="1" firstCol="1" bandRow="1">
                <a:tableStyleId>{74C1A8A3-306A-4EB7-A6B1-4F7E0EB9C5D6}</a:tableStyleId>
              </a:tblPr>
              <a:tblGrid>
                <a:gridCol w="3001152">
                  <a:extLst>
                    <a:ext uri="{9D8B030D-6E8A-4147-A177-3AD203B41FA5}">
                      <a16:colId xmlns:a16="http://schemas.microsoft.com/office/drawing/2014/main" val="4140733242"/>
                    </a:ext>
                  </a:extLst>
                </a:gridCol>
                <a:gridCol w="2504816">
                  <a:extLst>
                    <a:ext uri="{9D8B030D-6E8A-4147-A177-3AD203B41FA5}">
                      <a16:colId xmlns:a16="http://schemas.microsoft.com/office/drawing/2014/main" val="1956973018"/>
                    </a:ext>
                  </a:extLst>
                </a:gridCol>
                <a:gridCol w="3001152">
                  <a:extLst>
                    <a:ext uri="{9D8B030D-6E8A-4147-A177-3AD203B41FA5}">
                      <a16:colId xmlns:a16="http://schemas.microsoft.com/office/drawing/2014/main" val="2737361079"/>
                    </a:ext>
                  </a:extLst>
                </a:gridCol>
                <a:gridCol w="2008480">
                  <a:extLst>
                    <a:ext uri="{9D8B030D-6E8A-4147-A177-3AD203B41FA5}">
                      <a16:colId xmlns:a16="http://schemas.microsoft.com/office/drawing/2014/main" val="2578145357"/>
                    </a:ext>
                  </a:extLst>
                </a:gridCol>
              </a:tblGrid>
              <a:tr h="190500">
                <a:tc>
                  <a:txBody>
                    <a:bodyPr/>
                    <a:lstStyle/>
                    <a:p>
                      <a:pPr indent="457200" algn="l">
                        <a:lnSpc>
                          <a:spcPct val="150000"/>
                        </a:lnSpc>
                      </a:pPr>
                      <a:r>
                        <a:rPr lang="es-EC" sz="1100" kern="100" dirty="0">
                          <a:effectLst/>
                        </a:rPr>
                        <a:t>Componente</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Actores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Problema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Solución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4979934"/>
                  </a:ext>
                </a:extLst>
              </a:tr>
              <a:tr h="381000">
                <a:tc rowSpan="5">
                  <a:txBody>
                    <a:bodyPr/>
                    <a:lstStyle/>
                    <a:p>
                      <a:pPr indent="457200" algn="l">
                        <a:lnSpc>
                          <a:spcPct val="150000"/>
                        </a:lnSpc>
                      </a:pPr>
                      <a:r>
                        <a:rPr lang="es-EC" sz="1100" kern="100" dirty="0">
                          <a:effectLst/>
                        </a:rPr>
                        <a:t>Biofísico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rowSpan="5">
                  <a:txBody>
                    <a:bodyPr/>
                    <a:lstStyle/>
                    <a:p>
                      <a:pPr indent="457200" algn="l">
                        <a:lnSpc>
                          <a:spcPct val="150000"/>
                        </a:lnSpc>
                      </a:pPr>
                      <a:r>
                        <a:rPr lang="es-EC" sz="1100" kern="100" dirty="0">
                          <a:effectLst/>
                        </a:rPr>
                        <a:t>San Reymundo II - León Febres Cordero - Barrio Centenario - El Paraíso - Vinicio Yagual II - Colinas De Salinas</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Monte, Basura</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Fumigación Y Mingas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351732"/>
                  </a:ext>
                </a:extLst>
              </a:tr>
              <a:tr h="190500">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dirty="0">
                          <a:effectLst/>
                        </a:rPr>
                        <a:t>Reboce De Aguas Servidas</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Cajas De Alcantarillas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3775849"/>
                  </a:ext>
                </a:extLst>
              </a:tr>
              <a:tr h="381000">
                <a:tc vMerge="1">
                  <a:txBody>
                    <a:bodyPr/>
                    <a:lstStyle/>
                    <a:p>
                      <a:endParaRPr lang="es-EC"/>
                    </a:p>
                  </a:txBody>
                  <a:tcPr/>
                </a:tc>
                <a:tc vMerge="1">
                  <a:txBody>
                    <a:bodyPr/>
                    <a:lstStyle/>
                    <a:p>
                      <a:endParaRPr lang="es-EC"/>
                    </a:p>
                  </a:txBody>
                  <a:tcPr/>
                </a:tc>
                <a:tc rowSpan="3">
                  <a:txBody>
                    <a:bodyPr/>
                    <a:lstStyle/>
                    <a:p>
                      <a:pPr indent="457200" algn="l">
                        <a:lnSpc>
                          <a:spcPct val="150000"/>
                        </a:lnSpc>
                      </a:pPr>
                      <a:r>
                        <a:rPr lang="es-EC" sz="1100" kern="100" dirty="0">
                          <a:effectLst/>
                        </a:rPr>
                        <a:t>Problemas Forestales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Capacitación Y Concientizar A Ala Ciudadanía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14178874"/>
                  </a:ext>
                </a:extLst>
              </a:tr>
              <a:tr h="3810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a:effectLst/>
                        </a:rPr>
                        <a:t>Arborización Y Huertos Familiares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43669544"/>
                  </a:ext>
                </a:extLst>
              </a:tr>
              <a:tr h="1905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dirty="0">
                          <a:effectLst/>
                        </a:rPr>
                        <a:t>Recuperar La Albarrada</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1484500"/>
                  </a:ext>
                </a:extLst>
              </a:tr>
            </a:tbl>
          </a:graphicData>
        </a:graphic>
      </p:graphicFrame>
    </p:spTree>
    <p:extLst>
      <p:ext uri="{BB962C8B-B14F-4D97-AF65-F5344CB8AC3E}">
        <p14:creationId xmlns:p14="http://schemas.microsoft.com/office/powerpoint/2010/main" val="109693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03744EA-FA6D-2678-CCD1-8AB401BA9759}"/>
              </a:ext>
            </a:extLst>
          </p:cNvPr>
          <p:cNvGraphicFramePr>
            <a:graphicFrameLocks noGrp="1"/>
          </p:cNvGraphicFramePr>
          <p:nvPr>
            <p:extLst>
              <p:ext uri="{D42A27DB-BD31-4B8C-83A1-F6EECF244321}">
                <p14:modId xmlns:p14="http://schemas.microsoft.com/office/powerpoint/2010/main" val="3978035814"/>
              </p:ext>
            </p:extLst>
          </p:nvPr>
        </p:nvGraphicFramePr>
        <p:xfrm>
          <a:off x="867574" y="1813402"/>
          <a:ext cx="10456851" cy="4641862"/>
        </p:xfrm>
        <a:graphic>
          <a:graphicData uri="http://schemas.openxmlformats.org/drawingml/2006/table">
            <a:tbl>
              <a:tblPr firstRow="1" firstCol="1" bandRow="1">
                <a:tableStyleId>{5C22544A-7EE6-4342-B048-85BDC9FD1C3A}</a:tableStyleId>
              </a:tblPr>
              <a:tblGrid>
                <a:gridCol w="2490822">
                  <a:extLst>
                    <a:ext uri="{9D8B030D-6E8A-4147-A177-3AD203B41FA5}">
                      <a16:colId xmlns:a16="http://schemas.microsoft.com/office/drawing/2014/main" val="3841092719"/>
                    </a:ext>
                  </a:extLst>
                </a:gridCol>
                <a:gridCol w="2490822">
                  <a:extLst>
                    <a:ext uri="{9D8B030D-6E8A-4147-A177-3AD203B41FA5}">
                      <a16:colId xmlns:a16="http://schemas.microsoft.com/office/drawing/2014/main" val="1059589813"/>
                    </a:ext>
                  </a:extLst>
                </a:gridCol>
                <a:gridCol w="2984385">
                  <a:extLst>
                    <a:ext uri="{9D8B030D-6E8A-4147-A177-3AD203B41FA5}">
                      <a16:colId xmlns:a16="http://schemas.microsoft.com/office/drawing/2014/main" val="2405900066"/>
                    </a:ext>
                  </a:extLst>
                </a:gridCol>
                <a:gridCol w="2490822">
                  <a:extLst>
                    <a:ext uri="{9D8B030D-6E8A-4147-A177-3AD203B41FA5}">
                      <a16:colId xmlns:a16="http://schemas.microsoft.com/office/drawing/2014/main" val="3149276267"/>
                    </a:ext>
                  </a:extLst>
                </a:gridCol>
              </a:tblGrid>
              <a:tr h="1220345">
                <a:tc rowSpan="5">
                  <a:txBody>
                    <a:bodyPr/>
                    <a:lstStyle/>
                    <a:p>
                      <a:pPr indent="457200" algn="l">
                        <a:lnSpc>
                          <a:spcPct val="150000"/>
                        </a:lnSpc>
                      </a:pPr>
                      <a:r>
                        <a:rPr lang="es-EC" sz="1100" kern="100">
                          <a:effectLst/>
                        </a:rPr>
                        <a:t>Económico Productivo</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dirty="0">
                          <a:solidFill>
                            <a:schemeClr val="tx1"/>
                          </a:solidFill>
                          <a:effectLst/>
                        </a:rPr>
                        <a:t>Lenin Moreno - León Febres Cordero - 24 De Septiembre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dirty="0">
                          <a:solidFill>
                            <a:schemeClr val="tx1"/>
                          </a:solidFill>
                          <a:effectLst/>
                        </a:rPr>
                        <a:t>Falta De Presupuesto Para Elaboración Y Venta De Productos Derivados De La Sal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dirty="0">
                          <a:solidFill>
                            <a:schemeClr val="tx1"/>
                          </a:solidFill>
                          <a:effectLst/>
                        </a:rPr>
                        <a:t>Implementar Maquinaria Y Herramientas Para La Distribución De Los Productos, Capacitar A Los Productores De Sal Y Crear el Centro De Acopio Y Sacar La Marca De La Parroquia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extLst>
                  <a:ext uri="{0D108BD9-81ED-4DB2-BD59-A6C34878D82A}">
                    <a16:rowId xmlns:a16="http://schemas.microsoft.com/office/drawing/2014/main" val="2281539915"/>
                  </a:ext>
                </a:extLst>
              </a:tr>
              <a:tr h="970290">
                <a:tc vMerge="1">
                  <a:txBody>
                    <a:bodyPr/>
                    <a:lstStyle/>
                    <a:p>
                      <a:endParaRPr lang="es-EC"/>
                    </a:p>
                  </a:txBody>
                  <a:tcPr/>
                </a:tc>
                <a:tc>
                  <a:txBody>
                    <a:bodyPr/>
                    <a:lstStyle/>
                    <a:p>
                      <a:pPr indent="457200" algn="l">
                        <a:lnSpc>
                          <a:spcPct val="150000"/>
                        </a:lnSpc>
                      </a:pPr>
                      <a:r>
                        <a:rPr lang="es-EC" sz="1100" kern="100">
                          <a:effectLst/>
                        </a:rPr>
                        <a:t>Ballet Spóndylus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Centros De Acopio Para La Sal</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Mapeo Y Publicidad En Redes Sociales, Crear Un Espacio Netamente Para Los Emprendedores En La Página Web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extLst>
                  <a:ext uri="{0D108BD9-81ED-4DB2-BD59-A6C34878D82A}">
                    <a16:rowId xmlns:a16="http://schemas.microsoft.com/office/drawing/2014/main" val="400193762"/>
                  </a:ext>
                </a:extLst>
              </a:tr>
              <a:tr h="970290">
                <a:tc vMerge="1">
                  <a:txBody>
                    <a:bodyPr/>
                    <a:lstStyle/>
                    <a:p>
                      <a:endParaRPr lang="es-EC"/>
                    </a:p>
                  </a:txBody>
                  <a:tcPr/>
                </a:tc>
                <a:tc>
                  <a:txBody>
                    <a:bodyPr/>
                    <a:lstStyle/>
                    <a:p>
                      <a:pPr indent="457200" algn="l">
                        <a:lnSpc>
                          <a:spcPct val="150000"/>
                        </a:lnSpc>
                      </a:pPr>
                      <a:r>
                        <a:rPr lang="es-EC" sz="1100" kern="100">
                          <a:effectLst/>
                        </a:rPr>
                        <a:t>Grupo Cultural Nueva Integración</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Falta De Capacitadores Ya Que No Tienen Lugares Donde Distribuir Sus Productos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Habilitar Espacios Permanentes Para Uso De Emprendedores, Aumentar La Organización De Las Ferias En Espacios Públicos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extLst>
                  <a:ext uri="{0D108BD9-81ED-4DB2-BD59-A6C34878D82A}">
                    <a16:rowId xmlns:a16="http://schemas.microsoft.com/office/drawing/2014/main" val="801252154"/>
                  </a:ext>
                </a:extLst>
              </a:tr>
              <a:tr h="470179">
                <a:tc vMerge="1">
                  <a:txBody>
                    <a:bodyPr/>
                    <a:lstStyle/>
                    <a:p>
                      <a:endParaRPr lang="es-EC"/>
                    </a:p>
                  </a:txBody>
                  <a:tcPr/>
                </a:tc>
                <a:tc>
                  <a:txBody>
                    <a:bodyPr/>
                    <a:lstStyle/>
                    <a:p>
                      <a:pPr indent="457200" algn="l">
                        <a:lnSpc>
                          <a:spcPct val="150000"/>
                        </a:lnSpc>
                      </a:pPr>
                      <a:r>
                        <a:rPr lang="es-EC" sz="1100" kern="100">
                          <a:effectLst/>
                        </a:rPr>
                        <a:t>Club Simón Bolívar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Mano De Obra En Sector De La Costura</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Capacitaciones De Costura De Alto Nivel</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extLst>
                  <a:ext uri="{0D108BD9-81ED-4DB2-BD59-A6C34878D82A}">
                    <a16:rowId xmlns:a16="http://schemas.microsoft.com/office/drawing/2014/main" val="2592235149"/>
                  </a:ext>
                </a:extLst>
              </a:tr>
              <a:tr h="720234">
                <a:tc vMerge="1">
                  <a:txBody>
                    <a:bodyPr/>
                    <a:lstStyle/>
                    <a:p>
                      <a:endParaRPr lang="es-EC"/>
                    </a:p>
                  </a:txBody>
                  <a:tcPr/>
                </a:tc>
                <a:tc>
                  <a:txBody>
                    <a:bodyPr/>
                    <a:lstStyle/>
                    <a:p>
                      <a:pPr indent="457200" algn="l">
                        <a:lnSpc>
                          <a:spcPct val="150000"/>
                        </a:lnSpc>
                      </a:pPr>
                      <a:r>
                        <a:rPr lang="es-EC" sz="1100" kern="100">
                          <a:effectLst/>
                        </a:rPr>
                        <a:t>Chocolate Artesanos Muey</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a:effectLst/>
                        </a:rPr>
                        <a:t>Competencia Y Subida De Precio</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tc>
                  <a:txBody>
                    <a:bodyPr/>
                    <a:lstStyle/>
                    <a:p>
                      <a:pPr indent="457200" algn="l">
                        <a:lnSpc>
                          <a:spcPct val="150000"/>
                        </a:lnSpc>
                      </a:pPr>
                      <a:r>
                        <a:rPr lang="es-EC" sz="1100" kern="100" dirty="0">
                          <a:effectLst/>
                        </a:rPr>
                        <a:t>Emprender En El Área Del Cacao E Impulsar A La Ciudadanía Y Crear Una Marca Personal</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202" marR="44202" marT="0" marB="0" anchor="ctr"/>
                </a:tc>
                <a:extLst>
                  <a:ext uri="{0D108BD9-81ED-4DB2-BD59-A6C34878D82A}">
                    <a16:rowId xmlns:a16="http://schemas.microsoft.com/office/drawing/2014/main" val="3912550930"/>
                  </a:ext>
                </a:extLst>
              </a:tr>
            </a:tbl>
          </a:graphicData>
        </a:graphic>
      </p:graphicFrame>
      <p:graphicFrame>
        <p:nvGraphicFramePr>
          <p:cNvPr id="3" name="Tabla 2">
            <a:extLst>
              <a:ext uri="{FF2B5EF4-FFF2-40B4-BE49-F238E27FC236}">
                <a16:creationId xmlns:a16="http://schemas.microsoft.com/office/drawing/2014/main" id="{C947625C-D09A-5407-00DA-4F8D8B846CB4}"/>
              </a:ext>
            </a:extLst>
          </p:cNvPr>
          <p:cNvGraphicFramePr>
            <a:graphicFrameLocks noGrp="1"/>
          </p:cNvGraphicFramePr>
          <p:nvPr>
            <p:extLst>
              <p:ext uri="{D42A27DB-BD31-4B8C-83A1-F6EECF244321}">
                <p14:modId xmlns:p14="http://schemas.microsoft.com/office/powerpoint/2010/main" val="1698727538"/>
              </p:ext>
            </p:extLst>
          </p:nvPr>
        </p:nvGraphicFramePr>
        <p:xfrm>
          <a:off x="366251" y="1588802"/>
          <a:ext cx="10958172" cy="226378"/>
        </p:xfrm>
        <a:graphic>
          <a:graphicData uri="http://schemas.openxmlformats.org/drawingml/2006/table">
            <a:tbl>
              <a:tblPr firstRow="1" firstCol="1" bandRow="1">
                <a:tableStyleId>{5C22544A-7EE6-4342-B048-85BDC9FD1C3A}</a:tableStyleId>
              </a:tblPr>
              <a:tblGrid>
                <a:gridCol w="3127462">
                  <a:extLst>
                    <a:ext uri="{9D8B030D-6E8A-4147-A177-3AD203B41FA5}">
                      <a16:colId xmlns:a16="http://schemas.microsoft.com/office/drawing/2014/main" val="2914331682"/>
                    </a:ext>
                  </a:extLst>
                </a:gridCol>
                <a:gridCol w="2610237">
                  <a:extLst>
                    <a:ext uri="{9D8B030D-6E8A-4147-A177-3AD203B41FA5}">
                      <a16:colId xmlns:a16="http://schemas.microsoft.com/office/drawing/2014/main" val="2561634671"/>
                    </a:ext>
                  </a:extLst>
                </a:gridCol>
                <a:gridCol w="3127462">
                  <a:extLst>
                    <a:ext uri="{9D8B030D-6E8A-4147-A177-3AD203B41FA5}">
                      <a16:colId xmlns:a16="http://schemas.microsoft.com/office/drawing/2014/main" val="384960645"/>
                    </a:ext>
                  </a:extLst>
                </a:gridCol>
                <a:gridCol w="2093011">
                  <a:extLst>
                    <a:ext uri="{9D8B030D-6E8A-4147-A177-3AD203B41FA5}">
                      <a16:colId xmlns:a16="http://schemas.microsoft.com/office/drawing/2014/main" val="3469423227"/>
                    </a:ext>
                  </a:extLst>
                </a:gridCol>
              </a:tblGrid>
              <a:tr h="190500">
                <a:tc>
                  <a:txBody>
                    <a:bodyPr/>
                    <a:lstStyle/>
                    <a:p>
                      <a:pPr indent="457200" algn="l">
                        <a:lnSpc>
                          <a:spcPct val="150000"/>
                        </a:lnSpc>
                      </a:pPr>
                      <a:r>
                        <a:rPr lang="es-EC" sz="1100" kern="100">
                          <a:effectLst/>
                        </a:rPr>
                        <a:t>Componente</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Actores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Problema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Solución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9046918"/>
                  </a:ext>
                </a:extLst>
              </a:tr>
            </a:tbl>
          </a:graphicData>
        </a:graphic>
      </p:graphicFrame>
    </p:spTree>
    <p:extLst>
      <p:ext uri="{BB962C8B-B14F-4D97-AF65-F5344CB8AC3E}">
        <p14:creationId xmlns:p14="http://schemas.microsoft.com/office/powerpoint/2010/main" val="55415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D20E67B-DE34-E224-91EC-F2D92441142C}"/>
              </a:ext>
            </a:extLst>
          </p:cNvPr>
          <p:cNvGraphicFramePr>
            <a:graphicFrameLocks noGrp="1"/>
          </p:cNvGraphicFramePr>
          <p:nvPr>
            <p:extLst>
              <p:ext uri="{D42A27DB-BD31-4B8C-83A1-F6EECF244321}">
                <p14:modId xmlns:p14="http://schemas.microsoft.com/office/powerpoint/2010/main" val="1688126052"/>
              </p:ext>
            </p:extLst>
          </p:nvPr>
        </p:nvGraphicFramePr>
        <p:xfrm>
          <a:off x="838200" y="2163159"/>
          <a:ext cx="10515600" cy="3696337"/>
        </p:xfrm>
        <a:graphic>
          <a:graphicData uri="http://schemas.openxmlformats.org/drawingml/2006/table">
            <a:tbl>
              <a:tblPr firstRow="1" firstCol="1" bandRow="1">
                <a:tableStyleId>{5C22544A-7EE6-4342-B048-85BDC9FD1C3A}</a:tableStyleId>
              </a:tblPr>
              <a:tblGrid>
                <a:gridCol w="3001152">
                  <a:extLst>
                    <a:ext uri="{9D8B030D-6E8A-4147-A177-3AD203B41FA5}">
                      <a16:colId xmlns:a16="http://schemas.microsoft.com/office/drawing/2014/main" val="4041941155"/>
                    </a:ext>
                  </a:extLst>
                </a:gridCol>
                <a:gridCol w="2504816">
                  <a:extLst>
                    <a:ext uri="{9D8B030D-6E8A-4147-A177-3AD203B41FA5}">
                      <a16:colId xmlns:a16="http://schemas.microsoft.com/office/drawing/2014/main" val="3490731836"/>
                    </a:ext>
                  </a:extLst>
                </a:gridCol>
                <a:gridCol w="3001152">
                  <a:extLst>
                    <a:ext uri="{9D8B030D-6E8A-4147-A177-3AD203B41FA5}">
                      <a16:colId xmlns:a16="http://schemas.microsoft.com/office/drawing/2014/main" val="3567407923"/>
                    </a:ext>
                  </a:extLst>
                </a:gridCol>
                <a:gridCol w="2008480">
                  <a:extLst>
                    <a:ext uri="{9D8B030D-6E8A-4147-A177-3AD203B41FA5}">
                      <a16:colId xmlns:a16="http://schemas.microsoft.com/office/drawing/2014/main" val="479494276"/>
                    </a:ext>
                  </a:extLst>
                </a:gridCol>
              </a:tblGrid>
              <a:tr h="962025">
                <a:tc rowSpan="5">
                  <a:txBody>
                    <a:bodyPr/>
                    <a:lstStyle/>
                    <a:p>
                      <a:pPr indent="457200" algn="l">
                        <a:lnSpc>
                          <a:spcPct val="150000"/>
                        </a:lnSpc>
                      </a:pPr>
                      <a:r>
                        <a:rPr lang="es-EC" sz="1100" kern="100">
                          <a:effectLst/>
                        </a:rPr>
                        <a:t>Socio Cultural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rowSpan="5">
                  <a:txBody>
                    <a:bodyPr/>
                    <a:lstStyle/>
                    <a:p>
                      <a:pPr indent="457200" algn="l">
                        <a:lnSpc>
                          <a:spcPct val="150000"/>
                        </a:lnSpc>
                      </a:pPr>
                      <a:r>
                        <a:rPr lang="es-EC" sz="1100" kern="100" dirty="0">
                          <a:solidFill>
                            <a:schemeClr val="tx1"/>
                          </a:solidFill>
                          <a:effectLst/>
                        </a:rPr>
                        <a:t>Vinicio Yagual - Barrio Centenario - Liga Deportiva Parroquial De José Luis Tamayo - Colinas De Salinas - Arena Y Sol</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rowSpan="3">
                  <a:txBody>
                    <a:bodyPr/>
                    <a:lstStyle/>
                    <a:p>
                      <a:pPr indent="457200" algn="l">
                        <a:lnSpc>
                          <a:spcPct val="150000"/>
                        </a:lnSpc>
                      </a:pPr>
                      <a:r>
                        <a:rPr lang="es-EC" sz="1100" kern="100" dirty="0">
                          <a:solidFill>
                            <a:schemeClr val="tx1"/>
                          </a:solidFill>
                          <a:effectLst/>
                        </a:rPr>
                        <a:t>Falta De Apoyo A Las Diferentes Disciplinas Deportivas De La Liga Parroquial De José Luis Tamayo</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solidFill>
                            <a:schemeClr val="tx1"/>
                          </a:solidFill>
                          <a:effectLst/>
                        </a:rPr>
                        <a:t>Implementos E Indumentaria Deportiva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2806492"/>
                  </a:ext>
                </a:extLst>
              </a:tr>
              <a:tr h="3810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a:solidFill>
                            <a:schemeClr val="tx1"/>
                          </a:solidFill>
                          <a:effectLst/>
                        </a:rPr>
                        <a:t>Inclusión A Las personas Con Discapacidad</a:t>
                      </a:r>
                      <a:endParaRPr lang="es-EC" sz="12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130372"/>
                  </a:ext>
                </a:extLst>
              </a:tr>
              <a:tr h="3810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dirty="0">
                          <a:solidFill>
                            <a:schemeClr val="tx1"/>
                          </a:solidFill>
                          <a:effectLst/>
                        </a:rPr>
                        <a:t>Gestión Interinstitucional Para Espacios Y Actividades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3682941"/>
                  </a:ext>
                </a:extLst>
              </a:tr>
              <a:tr h="571500">
                <a:tc vMerge="1">
                  <a:txBody>
                    <a:bodyPr/>
                    <a:lstStyle/>
                    <a:p>
                      <a:endParaRPr lang="es-EC"/>
                    </a:p>
                  </a:txBody>
                  <a:tcPr/>
                </a:tc>
                <a:tc vMerge="1">
                  <a:txBody>
                    <a:bodyPr/>
                    <a:lstStyle/>
                    <a:p>
                      <a:endParaRPr lang="es-EC"/>
                    </a:p>
                  </a:txBody>
                  <a:tcPr/>
                </a:tc>
                <a:tc rowSpan="2">
                  <a:txBody>
                    <a:bodyPr/>
                    <a:lstStyle/>
                    <a:p>
                      <a:pPr indent="457200" algn="l">
                        <a:lnSpc>
                          <a:spcPct val="150000"/>
                        </a:lnSpc>
                      </a:pPr>
                      <a:r>
                        <a:rPr lang="es-EC" sz="1100" kern="100">
                          <a:solidFill>
                            <a:schemeClr val="tx1"/>
                          </a:solidFill>
                          <a:effectLst/>
                        </a:rPr>
                        <a:t>Falta De Conocimiento Del Patrimonio Cultural</a:t>
                      </a:r>
                      <a:endParaRPr lang="es-EC" sz="12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solidFill>
                            <a:schemeClr val="tx1"/>
                          </a:solidFill>
                          <a:effectLst/>
                        </a:rPr>
                        <a:t>Incentivar El Turismo, Promover Culturas, Recuperar Tradiciones Ancestrales   </a:t>
                      </a:r>
                      <a:endParaRPr lang="es-EC" sz="1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2604596"/>
                  </a:ext>
                </a:extLst>
              </a:tr>
              <a:tr h="38100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457200" algn="l">
                        <a:lnSpc>
                          <a:spcPct val="150000"/>
                        </a:lnSpc>
                      </a:pPr>
                      <a:r>
                        <a:rPr lang="es-EC" sz="1100" kern="100">
                          <a:effectLst/>
                        </a:rPr>
                        <a:t>Torre De Avistamiento De Las Aves Migratorias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82673481"/>
                  </a:ext>
                </a:extLst>
              </a:tr>
              <a:tr h="571500">
                <a:tc>
                  <a:txBody>
                    <a:bodyPr/>
                    <a:lstStyle/>
                    <a:p>
                      <a:pPr indent="457200" algn="l">
                        <a:lnSpc>
                          <a:spcPct val="150000"/>
                        </a:lnSpc>
                      </a:pPr>
                      <a:r>
                        <a:rPr lang="es-EC" sz="1100" kern="100">
                          <a:effectLst/>
                        </a:rPr>
                        <a:t>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7389261"/>
                  </a:ext>
                </a:extLst>
              </a:tr>
            </a:tbl>
          </a:graphicData>
        </a:graphic>
      </p:graphicFrame>
      <p:graphicFrame>
        <p:nvGraphicFramePr>
          <p:cNvPr id="3" name="Tabla 2">
            <a:extLst>
              <a:ext uri="{FF2B5EF4-FFF2-40B4-BE49-F238E27FC236}">
                <a16:creationId xmlns:a16="http://schemas.microsoft.com/office/drawing/2014/main" id="{F2B8281D-411F-791C-F45E-8245AA9B999C}"/>
              </a:ext>
            </a:extLst>
          </p:cNvPr>
          <p:cNvGraphicFramePr>
            <a:graphicFrameLocks noGrp="1"/>
          </p:cNvGraphicFramePr>
          <p:nvPr>
            <p:extLst>
              <p:ext uri="{D42A27DB-BD31-4B8C-83A1-F6EECF244321}">
                <p14:modId xmlns:p14="http://schemas.microsoft.com/office/powerpoint/2010/main" val="2120270968"/>
              </p:ext>
            </p:extLst>
          </p:nvPr>
        </p:nvGraphicFramePr>
        <p:xfrm>
          <a:off x="838200" y="1938559"/>
          <a:ext cx="10515600" cy="226378"/>
        </p:xfrm>
        <a:graphic>
          <a:graphicData uri="http://schemas.openxmlformats.org/drawingml/2006/table">
            <a:tbl>
              <a:tblPr firstRow="1" firstCol="1" bandRow="1">
                <a:tableStyleId>{5C22544A-7EE6-4342-B048-85BDC9FD1C3A}</a:tableStyleId>
              </a:tblPr>
              <a:tblGrid>
                <a:gridCol w="3001152">
                  <a:extLst>
                    <a:ext uri="{9D8B030D-6E8A-4147-A177-3AD203B41FA5}">
                      <a16:colId xmlns:a16="http://schemas.microsoft.com/office/drawing/2014/main" val="2914331682"/>
                    </a:ext>
                  </a:extLst>
                </a:gridCol>
                <a:gridCol w="2504816">
                  <a:extLst>
                    <a:ext uri="{9D8B030D-6E8A-4147-A177-3AD203B41FA5}">
                      <a16:colId xmlns:a16="http://schemas.microsoft.com/office/drawing/2014/main" val="2561634671"/>
                    </a:ext>
                  </a:extLst>
                </a:gridCol>
                <a:gridCol w="3001152">
                  <a:extLst>
                    <a:ext uri="{9D8B030D-6E8A-4147-A177-3AD203B41FA5}">
                      <a16:colId xmlns:a16="http://schemas.microsoft.com/office/drawing/2014/main" val="384960645"/>
                    </a:ext>
                  </a:extLst>
                </a:gridCol>
                <a:gridCol w="2008480">
                  <a:extLst>
                    <a:ext uri="{9D8B030D-6E8A-4147-A177-3AD203B41FA5}">
                      <a16:colId xmlns:a16="http://schemas.microsoft.com/office/drawing/2014/main" val="3469423227"/>
                    </a:ext>
                  </a:extLst>
                </a:gridCol>
              </a:tblGrid>
              <a:tr h="190500">
                <a:tc>
                  <a:txBody>
                    <a:bodyPr/>
                    <a:lstStyle/>
                    <a:p>
                      <a:pPr indent="457200" algn="l">
                        <a:lnSpc>
                          <a:spcPct val="150000"/>
                        </a:lnSpc>
                      </a:pPr>
                      <a:r>
                        <a:rPr lang="es-EC" sz="1100" kern="100">
                          <a:effectLst/>
                        </a:rPr>
                        <a:t>Componente</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Actores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Problema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Solución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9046918"/>
                  </a:ext>
                </a:extLst>
              </a:tr>
            </a:tbl>
          </a:graphicData>
        </a:graphic>
      </p:graphicFrame>
    </p:spTree>
    <p:extLst>
      <p:ext uri="{BB962C8B-B14F-4D97-AF65-F5344CB8AC3E}">
        <p14:creationId xmlns:p14="http://schemas.microsoft.com/office/powerpoint/2010/main" val="223130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8BC6E86-3166-E735-DEE2-D789A1FF1610}"/>
              </a:ext>
            </a:extLst>
          </p:cNvPr>
          <p:cNvGraphicFramePr>
            <a:graphicFrameLocks noGrp="1"/>
          </p:cNvGraphicFramePr>
          <p:nvPr/>
        </p:nvGraphicFramePr>
        <p:xfrm>
          <a:off x="838200" y="1867122"/>
          <a:ext cx="10515600" cy="4283394"/>
        </p:xfrm>
        <a:graphic>
          <a:graphicData uri="http://schemas.openxmlformats.org/drawingml/2006/table">
            <a:tbl>
              <a:tblPr firstRow="1" firstCol="1" bandRow="1">
                <a:tableStyleId>{5C22544A-7EE6-4342-B048-85BDC9FD1C3A}</a:tableStyleId>
              </a:tblPr>
              <a:tblGrid>
                <a:gridCol w="2504816">
                  <a:extLst>
                    <a:ext uri="{9D8B030D-6E8A-4147-A177-3AD203B41FA5}">
                      <a16:colId xmlns:a16="http://schemas.microsoft.com/office/drawing/2014/main" val="350562168"/>
                    </a:ext>
                  </a:extLst>
                </a:gridCol>
                <a:gridCol w="2504816">
                  <a:extLst>
                    <a:ext uri="{9D8B030D-6E8A-4147-A177-3AD203B41FA5}">
                      <a16:colId xmlns:a16="http://schemas.microsoft.com/office/drawing/2014/main" val="4250838815"/>
                    </a:ext>
                  </a:extLst>
                </a:gridCol>
                <a:gridCol w="3001152">
                  <a:extLst>
                    <a:ext uri="{9D8B030D-6E8A-4147-A177-3AD203B41FA5}">
                      <a16:colId xmlns:a16="http://schemas.microsoft.com/office/drawing/2014/main" val="1820322105"/>
                    </a:ext>
                  </a:extLst>
                </a:gridCol>
                <a:gridCol w="2504816">
                  <a:extLst>
                    <a:ext uri="{9D8B030D-6E8A-4147-A177-3AD203B41FA5}">
                      <a16:colId xmlns:a16="http://schemas.microsoft.com/office/drawing/2014/main" val="3218558795"/>
                    </a:ext>
                  </a:extLst>
                </a:gridCol>
              </a:tblGrid>
              <a:tr h="571500">
                <a:tc rowSpan="6">
                  <a:txBody>
                    <a:bodyPr/>
                    <a:lstStyle/>
                    <a:p>
                      <a:pPr indent="457200" algn="l">
                        <a:lnSpc>
                          <a:spcPct val="150000"/>
                        </a:lnSpc>
                      </a:pPr>
                      <a:r>
                        <a:rPr lang="es-EC" sz="1100" kern="100">
                          <a:effectLst/>
                        </a:rPr>
                        <a:t>Asentamientos Humanos</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Brisas Del Mar</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Regular Los Asentamientos En Zonas De Peligro</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Concientización Para El Tema De Las Zonas De Riesgo De La Parroquia De José Luis Tamayo</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2552901"/>
                  </a:ext>
                </a:extLst>
              </a:tr>
              <a:tr h="381000">
                <a:tc vMerge="1">
                  <a:txBody>
                    <a:bodyPr/>
                    <a:lstStyle/>
                    <a:p>
                      <a:endParaRPr lang="es-EC"/>
                    </a:p>
                  </a:txBody>
                  <a:tcPr/>
                </a:tc>
                <a:tc>
                  <a:txBody>
                    <a:bodyPr/>
                    <a:lstStyle/>
                    <a:p>
                      <a:pPr indent="457200" algn="l">
                        <a:lnSpc>
                          <a:spcPct val="150000"/>
                        </a:lnSpc>
                      </a:pPr>
                      <a:r>
                        <a:rPr lang="es-EC" sz="1100" kern="100">
                          <a:effectLst/>
                        </a:rPr>
                        <a:t>San Raymundo II</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Muro De Prevención En El Sector De San Raymundo II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3241630"/>
                  </a:ext>
                </a:extLst>
              </a:tr>
              <a:tr h="571500">
                <a:tc vMerge="1">
                  <a:txBody>
                    <a:bodyPr/>
                    <a:lstStyle/>
                    <a:p>
                      <a:endParaRPr lang="es-EC"/>
                    </a:p>
                  </a:txBody>
                  <a:tcPr/>
                </a:tc>
                <a:tc>
                  <a:txBody>
                    <a:bodyPr/>
                    <a:lstStyle/>
                    <a:p>
                      <a:pPr indent="457200" algn="l">
                        <a:lnSpc>
                          <a:spcPct val="150000"/>
                        </a:lnSpc>
                      </a:pPr>
                      <a:r>
                        <a:rPr lang="es-EC" sz="1100" kern="100">
                          <a:effectLst/>
                        </a:rPr>
                        <a:t>B. Centenario – Brisas del Mar</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Falta De Un Lugar Para Atender A Las Personas En El Sector Brisas Del Mar</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Construir Una Casa Comunitaria Para El Sector Brisas Del Mar</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4847670"/>
                  </a:ext>
                </a:extLst>
              </a:tr>
              <a:tr h="762000">
                <a:tc vMerge="1">
                  <a:txBody>
                    <a:bodyPr/>
                    <a:lstStyle/>
                    <a:p>
                      <a:endParaRPr lang="es-EC"/>
                    </a:p>
                  </a:txBody>
                  <a:tcPr/>
                </a:tc>
                <a:tc>
                  <a:txBody>
                    <a:bodyPr/>
                    <a:lstStyle/>
                    <a:p>
                      <a:pPr indent="457200" algn="l">
                        <a:lnSpc>
                          <a:spcPct val="150000"/>
                        </a:lnSpc>
                      </a:pPr>
                      <a:r>
                        <a:rPr lang="es-EC" sz="1100" kern="100">
                          <a:effectLst/>
                        </a:rPr>
                        <a:t>Arena Y Sol</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Alumbrado Público En Los Sectores De La Perimetral Y En Barrios Marginados, Y Los Transformadores Eléctricos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Gestión Interinstitucional Con Cnel. Para El Alumbrado Publica</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742970"/>
                  </a:ext>
                </a:extLst>
              </a:tr>
              <a:tr h="952500">
                <a:tc vMerge="1">
                  <a:txBody>
                    <a:bodyPr/>
                    <a:lstStyle/>
                    <a:p>
                      <a:endParaRPr lang="es-EC"/>
                    </a:p>
                  </a:txBody>
                  <a:tcPr/>
                </a:tc>
                <a:tc>
                  <a:txBody>
                    <a:bodyPr/>
                    <a:lstStyle/>
                    <a:p>
                      <a:pPr indent="457200" algn="l">
                        <a:lnSpc>
                          <a:spcPct val="150000"/>
                        </a:lnSpc>
                      </a:pPr>
                      <a:r>
                        <a:rPr lang="es-EC" sz="1100" kern="100">
                          <a:effectLst/>
                        </a:rPr>
                        <a:t>Vinicio Yagual II</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Inseguridad En La Parroquia</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Convenio Interinstitucional Con Gobernación Para Generar Mas Seguridad Dentro De La Parroquia De José Luis Tamayo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5925441"/>
                  </a:ext>
                </a:extLst>
              </a:tr>
              <a:tr h="762000">
                <a:tc vMerge="1">
                  <a:txBody>
                    <a:bodyPr/>
                    <a:lstStyle/>
                    <a:p>
                      <a:endParaRPr lang="es-EC"/>
                    </a:p>
                  </a:txBody>
                  <a:tcPr/>
                </a:tc>
                <a:tc>
                  <a:txBody>
                    <a:bodyPr/>
                    <a:lstStyle/>
                    <a:p>
                      <a:pPr indent="457200" algn="l">
                        <a:lnSpc>
                          <a:spcPct val="150000"/>
                        </a:lnSpc>
                      </a:pPr>
                      <a:r>
                        <a:rPr lang="es-EC" sz="1100" kern="100">
                          <a:effectLst/>
                        </a:rPr>
                        <a:t>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Los Migrantes Sin Documentos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Gestionar Con Tenencia Política Para Que La Ciudadanía Cumpla Con Sus Tramites De Legalización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0812575"/>
                  </a:ext>
                </a:extLst>
              </a:tr>
            </a:tbl>
          </a:graphicData>
        </a:graphic>
      </p:graphicFrame>
      <p:graphicFrame>
        <p:nvGraphicFramePr>
          <p:cNvPr id="3" name="Tabla 2">
            <a:extLst>
              <a:ext uri="{FF2B5EF4-FFF2-40B4-BE49-F238E27FC236}">
                <a16:creationId xmlns:a16="http://schemas.microsoft.com/office/drawing/2014/main" id="{49405DE3-978C-8B37-6509-664E753F9E5F}"/>
              </a:ext>
            </a:extLst>
          </p:cNvPr>
          <p:cNvGraphicFramePr>
            <a:graphicFrameLocks noGrp="1"/>
          </p:cNvGraphicFramePr>
          <p:nvPr>
            <p:extLst>
              <p:ext uri="{D42A27DB-BD31-4B8C-83A1-F6EECF244321}">
                <p14:modId xmlns:p14="http://schemas.microsoft.com/office/powerpoint/2010/main" val="3645853097"/>
              </p:ext>
            </p:extLst>
          </p:nvPr>
        </p:nvGraphicFramePr>
        <p:xfrm>
          <a:off x="351502" y="1642522"/>
          <a:ext cx="11002296" cy="226378"/>
        </p:xfrm>
        <a:graphic>
          <a:graphicData uri="http://schemas.openxmlformats.org/drawingml/2006/table">
            <a:tbl>
              <a:tblPr firstRow="1" firstCol="1" bandRow="1">
                <a:tableStyleId>{5C22544A-7EE6-4342-B048-85BDC9FD1C3A}</a:tableStyleId>
              </a:tblPr>
              <a:tblGrid>
                <a:gridCol w="3140055">
                  <a:extLst>
                    <a:ext uri="{9D8B030D-6E8A-4147-A177-3AD203B41FA5}">
                      <a16:colId xmlns:a16="http://schemas.microsoft.com/office/drawing/2014/main" val="2914331682"/>
                    </a:ext>
                  </a:extLst>
                </a:gridCol>
                <a:gridCol w="2620747">
                  <a:extLst>
                    <a:ext uri="{9D8B030D-6E8A-4147-A177-3AD203B41FA5}">
                      <a16:colId xmlns:a16="http://schemas.microsoft.com/office/drawing/2014/main" val="2561634671"/>
                    </a:ext>
                  </a:extLst>
                </a:gridCol>
                <a:gridCol w="3140055">
                  <a:extLst>
                    <a:ext uri="{9D8B030D-6E8A-4147-A177-3AD203B41FA5}">
                      <a16:colId xmlns:a16="http://schemas.microsoft.com/office/drawing/2014/main" val="384960645"/>
                    </a:ext>
                  </a:extLst>
                </a:gridCol>
                <a:gridCol w="2101439">
                  <a:extLst>
                    <a:ext uri="{9D8B030D-6E8A-4147-A177-3AD203B41FA5}">
                      <a16:colId xmlns:a16="http://schemas.microsoft.com/office/drawing/2014/main" val="3469423227"/>
                    </a:ext>
                  </a:extLst>
                </a:gridCol>
              </a:tblGrid>
              <a:tr h="190500">
                <a:tc>
                  <a:txBody>
                    <a:bodyPr/>
                    <a:lstStyle/>
                    <a:p>
                      <a:pPr indent="457200" algn="l">
                        <a:lnSpc>
                          <a:spcPct val="150000"/>
                        </a:lnSpc>
                      </a:pPr>
                      <a:r>
                        <a:rPr lang="es-EC" sz="1100" kern="100">
                          <a:effectLst/>
                        </a:rPr>
                        <a:t>Componente</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Actores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Problema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Solución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9046918"/>
                  </a:ext>
                </a:extLst>
              </a:tr>
            </a:tbl>
          </a:graphicData>
        </a:graphic>
      </p:graphicFrame>
    </p:spTree>
    <p:extLst>
      <p:ext uri="{BB962C8B-B14F-4D97-AF65-F5344CB8AC3E}">
        <p14:creationId xmlns:p14="http://schemas.microsoft.com/office/powerpoint/2010/main" val="108048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9505035-2B82-9DF0-7E2D-7F1AA2B8F03F}"/>
              </a:ext>
            </a:extLst>
          </p:cNvPr>
          <p:cNvGraphicFramePr>
            <a:graphicFrameLocks noGrp="1"/>
          </p:cNvGraphicFramePr>
          <p:nvPr/>
        </p:nvGraphicFramePr>
        <p:xfrm>
          <a:off x="838200" y="2926493"/>
          <a:ext cx="10515600" cy="2108201"/>
        </p:xfrm>
        <a:graphic>
          <a:graphicData uri="http://schemas.openxmlformats.org/drawingml/2006/table">
            <a:tbl>
              <a:tblPr firstRow="1" firstCol="1" bandRow="1">
                <a:tableStyleId>{5C22544A-7EE6-4342-B048-85BDC9FD1C3A}</a:tableStyleId>
              </a:tblPr>
              <a:tblGrid>
                <a:gridCol w="2504816">
                  <a:extLst>
                    <a:ext uri="{9D8B030D-6E8A-4147-A177-3AD203B41FA5}">
                      <a16:colId xmlns:a16="http://schemas.microsoft.com/office/drawing/2014/main" val="1253099186"/>
                    </a:ext>
                  </a:extLst>
                </a:gridCol>
                <a:gridCol w="5505968">
                  <a:extLst>
                    <a:ext uri="{9D8B030D-6E8A-4147-A177-3AD203B41FA5}">
                      <a16:colId xmlns:a16="http://schemas.microsoft.com/office/drawing/2014/main" val="3375520047"/>
                    </a:ext>
                  </a:extLst>
                </a:gridCol>
                <a:gridCol w="2504816">
                  <a:extLst>
                    <a:ext uri="{9D8B030D-6E8A-4147-A177-3AD203B41FA5}">
                      <a16:colId xmlns:a16="http://schemas.microsoft.com/office/drawing/2014/main" val="2425894031"/>
                    </a:ext>
                  </a:extLst>
                </a:gridCol>
              </a:tblGrid>
              <a:tr h="381000">
                <a:tc rowSpan="4">
                  <a:txBody>
                    <a:bodyPr/>
                    <a:lstStyle/>
                    <a:p>
                      <a:pPr indent="457200" algn="l">
                        <a:lnSpc>
                          <a:spcPct val="150000"/>
                        </a:lnSpc>
                      </a:pPr>
                      <a:r>
                        <a:rPr lang="es-EC" sz="1100" kern="100">
                          <a:effectLst/>
                        </a:rPr>
                        <a:t>Político Institucional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Ballet Spóndylus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Capacitación A Los Trabajadores</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983810"/>
                  </a:ext>
                </a:extLst>
              </a:tr>
              <a:tr h="381000">
                <a:tc vMerge="1">
                  <a:txBody>
                    <a:bodyPr/>
                    <a:lstStyle/>
                    <a:p>
                      <a:endParaRPr lang="es-EC"/>
                    </a:p>
                  </a:txBody>
                  <a:tcPr/>
                </a:tc>
                <a:tc>
                  <a:txBody>
                    <a:bodyPr/>
                    <a:lstStyle/>
                    <a:p>
                      <a:pPr indent="457200" algn="l">
                        <a:lnSpc>
                          <a:spcPct val="150000"/>
                        </a:lnSpc>
                      </a:pPr>
                      <a:r>
                        <a:rPr lang="es-EC" sz="1100" kern="100">
                          <a:effectLst/>
                        </a:rPr>
                        <a:t>Grupo Cultural Nueva Integración</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Capacitar A La Ciudadanía En Las Gestiones Publicas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7585389"/>
                  </a:ext>
                </a:extLst>
              </a:tr>
              <a:tr h="571500">
                <a:tc vMerge="1">
                  <a:txBody>
                    <a:bodyPr/>
                    <a:lstStyle/>
                    <a:p>
                      <a:endParaRPr lang="es-EC"/>
                    </a:p>
                  </a:txBody>
                  <a:tcPr/>
                </a:tc>
                <a:tc>
                  <a:txBody>
                    <a:bodyPr/>
                    <a:lstStyle/>
                    <a:p>
                      <a:pPr indent="457200" algn="l">
                        <a:lnSpc>
                          <a:spcPct val="150000"/>
                        </a:lnSpc>
                      </a:pPr>
                      <a:r>
                        <a:rPr lang="es-EC" sz="1100" kern="100">
                          <a:effectLst/>
                        </a:rPr>
                        <a:t> Vinicio Yagual II</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Mejorar Un Sistema Integrado De Respaldo De Información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50598086"/>
                  </a:ext>
                </a:extLst>
              </a:tr>
              <a:tr h="581025">
                <a:tc vMerge="1">
                  <a:txBody>
                    <a:bodyPr/>
                    <a:lstStyle/>
                    <a:p>
                      <a:endParaRPr lang="es-EC"/>
                    </a:p>
                  </a:txBody>
                  <a:tcPr/>
                </a:tc>
                <a:tc>
                  <a:txBody>
                    <a:bodyPr/>
                    <a:lstStyle/>
                    <a:p>
                      <a:pPr indent="457200" algn="l">
                        <a:lnSpc>
                          <a:spcPct val="150000"/>
                        </a:lnSpc>
                      </a:pPr>
                      <a:r>
                        <a:rPr lang="es-EC" sz="1100" kern="100">
                          <a:effectLst/>
                        </a:rPr>
                        <a:t>Club Simón Bolívar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Impulsar A La Ciudadanía Al Uso Y Mecanismos De Participación Ciudadana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15421"/>
                  </a:ext>
                </a:extLst>
              </a:tr>
            </a:tbl>
          </a:graphicData>
        </a:graphic>
      </p:graphicFrame>
      <p:graphicFrame>
        <p:nvGraphicFramePr>
          <p:cNvPr id="3" name="Tabla 2">
            <a:extLst>
              <a:ext uri="{FF2B5EF4-FFF2-40B4-BE49-F238E27FC236}">
                <a16:creationId xmlns:a16="http://schemas.microsoft.com/office/drawing/2014/main" id="{6ECA9CE9-52A2-7AAB-5EBA-68C25C7A8E40}"/>
              </a:ext>
            </a:extLst>
          </p:cNvPr>
          <p:cNvGraphicFramePr>
            <a:graphicFrameLocks noGrp="1"/>
          </p:cNvGraphicFramePr>
          <p:nvPr>
            <p:extLst>
              <p:ext uri="{D42A27DB-BD31-4B8C-83A1-F6EECF244321}">
                <p14:modId xmlns:p14="http://schemas.microsoft.com/office/powerpoint/2010/main" val="208525927"/>
              </p:ext>
            </p:extLst>
          </p:nvPr>
        </p:nvGraphicFramePr>
        <p:xfrm>
          <a:off x="838196" y="2701893"/>
          <a:ext cx="10515600" cy="226378"/>
        </p:xfrm>
        <a:graphic>
          <a:graphicData uri="http://schemas.openxmlformats.org/drawingml/2006/table">
            <a:tbl>
              <a:tblPr firstRow="1" firstCol="1" bandRow="1">
                <a:tableStyleId>{5C22544A-7EE6-4342-B048-85BDC9FD1C3A}</a:tableStyleId>
              </a:tblPr>
              <a:tblGrid>
                <a:gridCol w="2553933">
                  <a:extLst>
                    <a:ext uri="{9D8B030D-6E8A-4147-A177-3AD203B41FA5}">
                      <a16:colId xmlns:a16="http://schemas.microsoft.com/office/drawing/2014/main" val="2914331682"/>
                    </a:ext>
                  </a:extLst>
                </a:gridCol>
                <a:gridCol w="2952035">
                  <a:extLst>
                    <a:ext uri="{9D8B030D-6E8A-4147-A177-3AD203B41FA5}">
                      <a16:colId xmlns:a16="http://schemas.microsoft.com/office/drawing/2014/main" val="2561634671"/>
                    </a:ext>
                  </a:extLst>
                </a:gridCol>
                <a:gridCol w="3001152">
                  <a:extLst>
                    <a:ext uri="{9D8B030D-6E8A-4147-A177-3AD203B41FA5}">
                      <a16:colId xmlns:a16="http://schemas.microsoft.com/office/drawing/2014/main" val="384960645"/>
                    </a:ext>
                  </a:extLst>
                </a:gridCol>
                <a:gridCol w="2008480">
                  <a:extLst>
                    <a:ext uri="{9D8B030D-6E8A-4147-A177-3AD203B41FA5}">
                      <a16:colId xmlns:a16="http://schemas.microsoft.com/office/drawing/2014/main" val="3469423227"/>
                    </a:ext>
                  </a:extLst>
                </a:gridCol>
              </a:tblGrid>
              <a:tr h="190500">
                <a:tc>
                  <a:txBody>
                    <a:bodyPr/>
                    <a:lstStyle/>
                    <a:p>
                      <a:pPr indent="457200" algn="l">
                        <a:lnSpc>
                          <a:spcPct val="150000"/>
                        </a:lnSpc>
                      </a:pPr>
                      <a:r>
                        <a:rPr lang="es-EC" sz="1100" kern="100">
                          <a:effectLst/>
                        </a:rPr>
                        <a:t>Componente</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Actores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a:effectLst/>
                        </a:rPr>
                        <a:t>Problema </a:t>
                      </a:r>
                      <a:endParaRPr lang="es-EC"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tc>
                  <a:txBody>
                    <a:bodyPr/>
                    <a:lstStyle/>
                    <a:p>
                      <a:pPr indent="457200" algn="l">
                        <a:lnSpc>
                          <a:spcPct val="150000"/>
                        </a:lnSpc>
                      </a:pPr>
                      <a:r>
                        <a:rPr lang="es-EC" sz="1100" kern="100" dirty="0">
                          <a:effectLst/>
                        </a:rPr>
                        <a:t>Solución </a:t>
                      </a:r>
                      <a:endParaRPr lang="es-EC"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9046918"/>
                  </a:ext>
                </a:extLst>
              </a:tr>
            </a:tbl>
          </a:graphicData>
        </a:graphic>
      </p:graphicFrame>
    </p:spTree>
    <p:extLst>
      <p:ext uri="{BB962C8B-B14F-4D97-AF65-F5344CB8AC3E}">
        <p14:creationId xmlns:p14="http://schemas.microsoft.com/office/powerpoint/2010/main" val="1209152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1667</Words>
  <Application>Microsoft Office PowerPoint</Application>
  <PresentationFormat>Panorámica</PresentationFormat>
  <Paragraphs>140</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Courier New</vt:lpstr>
      <vt:lpstr>Garamond</vt:lpstr>
      <vt:lpstr>Symbol</vt:lpstr>
      <vt:lpstr>Times New Roman</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PROPUESTO COMPONENTE ECONOMICO PRODUCTIVO</vt:lpstr>
      <vt:lpstr>Presentación de PowerPoint</vt:lpstr>
      <vt:lpstr>PROPUESTA DE COMPONENTE SOCIO-CULTURAL</vt:lpstr>
      <vt:lpstr>Presentación de PowerPoint</vt:lpstr>
      <vt:lpstr>PROPUESTA COMPONENTE ASENTAMIENTOS HUMANOS  </vt:lpstr>
      <vt:lpstr>Presentación de PowerPoint</vt:lpstr>
      <vt:lpstr>PROPUESTA  COMPONENTE POLITICO INSTITUCIONAL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Solorzano, Genesis</dc:creator>
  <cp:lastModifiedBy>Solorzano, Genesis</cp:lastModifiedBy>
  <cp:revision>3</cp:revision>
  <dcterms:created xsi:type="dcterms:W3CDTF">2024-10-16T20:12:19Z</dcterms:created>
  <dcterms:modified xsi:type="dcterms:W3CDTF">2024-10-16T21:13:49Z</dcterms:modified>
</cp:coreProperties>
</file>